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95" r:id="rId7"/>
    <p:sldId id="263" r:id="rId8"/>
    <p:sldId id="264" r:id="rId9"/>
    <p:sldId id="265" r:id="rId10"/>
    <p:sldId id="266" r:id="rId11"/>
    <p:sldId id="273" r:id="rId12"/>
    <p:sldId id="290" r:id="rId13"/>
    <p:sldId id="276" r:id="rId14"/>
    <p:sldId id="277" r:id="rId15"/>
    <p:sldId id="278" r:id="rId16"/>
    <p:sldId id="282" r:id="rId17"/>
    <p:sldId id="283" r:id="rId18"/>
    <p:sldId id="293" r:id="rId19"/>
    <p:sldId id="285" r:id="rId20"/>
    <p:sldId id="286" r:id="rId21"/>
    <p:sldId id="296" r:id="rId22"/>
    <p:sldId id="291" r:id="rId23"/>
    <p:sldId id="298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33CC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660"/>
  </p:normalViewPr>
  <p:slideViewPr>
    <p:cSldViewPr snapToGrid="0">
      <p:cViewPr>
        <p:scale>
          <a:sx n="96" d="100"/>
          <a:sy n="96" d="100"/>
        </p:scale>
        <p:origin x="-91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89405" y="5502303"/>
            <a:ext cx="4153988" cy="1208598"/>
          </a:xfrm>
        </p:spPr>
        <p:txBody>
          <a:bodyPr>
            <a:noAutofit/>
          </a:bodyPr>
          <a:lstStyle/>
          <a:p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1400" b="1" i="1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організатор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  <a:latin typeface="Source Serif Pro" pitchFamily="18" charset="0"/>
              <a:ea typeface="Source Serif Pro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ЗЗСО «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Великоглушанський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ліцей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 Оксана </a:t>
            </a:r>
            <a:r>
              <a:rPr lang="ru-RU" sz="1400" b="1" i="1" dirty="0" err="1" smtClean="0">
                <a:solidFill>
                  <a:schemeClr val="accent2">
                    <a:lumMod val="75000"/>
                  </a:schemeClr>
                </a:solidFill>
                <a:latin typeface="Source Serif Pro" pitchFamily="18" charset="0"/>
                <a:ea typeface="Source Serif Pro" pitchFamily="18" charset="0"/>
                <a:cs typeface="Times New Roman" panose="02020603050405020304" pitchFamily="18" charset="0"/>
              </a:rPr>
              <a:t>Ярошик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Source Serif Pro" pitchFamily="18" charset="0"/>
              <a:ea typeface="Source Serif Pro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378" y="246455"/>
            <a:ext cx="8989734" cy="2011715"/>
          </a:xfrm>
        </p:spPr>
        <p:txBody>
          <a:bodyPr/>
          <a:lstStyle/>
          <a:p>
            <a:r>
              <a:rPr lang="uk-UA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 </a:t>
            </a:r>
            <a:br>
              <a:rPr lang="uk-UA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 у шкільному середовищі</a:t>
            </a:r>
            <a:endParaRPr lang="ru-RU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" y="2237749"/>
            <a:ext cx="6859837" cy="3534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369" y="2512613"/>
            <a:ext cx="4819024" cy="29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28701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дані</a:t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шкільний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98172"/>
            <a:ext cx="7870371" cy="4811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шкільний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пере­живають від 4 до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50% дітей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15 % </a:t>
            </a:r>
            <a:r>
              <a:rPr lang="uk-UA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мав системний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харак­тер;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айже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кожен третій учень зазнав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даними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ВООЗ, Україна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посідає 7-ме місце у світі за кількістю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переслідувачів; 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9-те місце-за кількістю жертв цькування серед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15-річних</a:t>
            </a: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24 %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укр.школярів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вважають себе жертвами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булінгу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40 % жертв ні з ким не діляться проблемою, навіть з батьками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58" y="3037115"/>
            <a:ext cx="3200400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3681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зобов’язані розмістити на своїх </a:t>
            </a:r>
            <a:r>
              <a:rPr lang="uk-UA" sz="31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веб-сайтах та інформаційних дошках </a:t>
            </a:r>
            <a:r>
              <a:rPr lang="uk-UA" sz="31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 інформацію: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765" y="1839638"/>
            <a:ext cx="10178322" cy="4887685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Куди можна звернутися, номери телефонів;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 здобувача освіти в закладі освіти;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заходів, спрямованих на запобігання та протидію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закладі освіти;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подання та розгляду заяв про випадки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 від здобувачів освіти, їхніх батьків, законних пред­ставників, інших осіб;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реагування на доведені випадки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закладі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відповідальність осіб, причетних до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поради батькам з профілактики 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яких кроків можна  вдатися, як говорити з дитиною про це;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оради дітям, як себе поводити в ситуації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 самостійно протидіяти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30" y="1219200"/>
            <a:ext cx="1828798" cy="182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ЗАПИТАННЯ: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можна визначити, що дитина зазнає цькування?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2192" y="1352003"/>
            <a:ext cx="8730522" cy="534271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синці та подряпини, які дитина не може пояснити;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брехня у відповідь на запитання, звідки взялися ушкодження: дитина не може вигадати пояснення, каже, що не пам’ятає, як з’явилися синці;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часто «губляться» речі, зламано техніку, зникли прикраси або одяг;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дитина шукає привід не ходити до школи, прикидається хво­рою, у неї часто раптово починає боліти голова або живіт;</a:t>
            </a:r>
            <a:r>
              <a:rPr lang="uk-UA" sz="2400" dirty="0">
                <a:solidFill>
                  <a:schemeClr val="tx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Century Schoolbook" panose="020406040505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зміна харчової поведінки. Особливо потрібно звернути увагу на випадки, коли дитина не їсть у школі;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нічні кошмари, безсоння;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зіпсована успішність, втрата інтересу до занять;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сварки зі старими друзями або самотність, низька самооцінка, постійна пригніченість;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lvl="0" algn="just">
              <a:lnSpc>
                <a:spcPct val="107000"/>
              </a:lnSpc>
              <a:buClr>
                <a:srgbClr val="000000"/>
              </a:buClr>
              <a:buSzPts val="950"/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втечі з дому,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самоушкодження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та інші види деструктивної по­ведінки.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782" y="1128451"/>
            <a:ext cx="2077914" cy="2542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24" y="4640971"/>
            <a:ext cx="2401776" cy="22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самостійної протидії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 дати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дітям?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4849" y="1632858"/>
            <a:ext cx="8022951" cy="506185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Намагайтеся ігнорувати кривдника.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ви не можете піти геть, спробуйте використати гумор. Цим ви можете відвернути кривдника від наміру дошкулити вам.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Намагайтеся зберігати спокій. Адже вивести вас з рівноваги — саме те, чого хоче кривдник.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вступайте в бійку. Зазвичай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булери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чекають на це як на при­від завдати вам шкоди.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Wingdings" panose="05000000000000000000" pitchFamily="2" charset="2"/>
              <a:buChar char="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Поговоріть з людьми, яким довіряєте. Можливо, вони зможуть порадити вам, як поводити себе в ситуації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95" y="2249941"/>
            <a:ext cx="2432428" cy="34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64670"/>
            <a:ext cx="10178322" cy="13157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повинні обов'язково зробити вчителі та адміністрація школи у випадку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649" y="1828801"/>
            <a:ext cx="8022951" cy="4822370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Негайно реагувати на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(зупинити бійку, припинити зну­щання, пересадити учнів, запропонувати вибачитися, зателе­фонувати батькам або викликати їх до школи).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Роз’яснити учням, що вони повинні захистити жертву або пові­домити керівництво, а не просто спостерігати.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Розробити правила поведінки у школі та поза школою.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Застосувати виховні заходи (вони повинні мати виховний, а не каральний характер та спрямовуватися на вчинок учня і його можливі наслідки, а не на особистість).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Залучати психолога для бесіди з кривдником та жертвою.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037113"/>
            <a:ext cx="310959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770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7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допомогти дитині, яка </a:t>
            </a: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зазнала </a:t>
            </a:r>
            <a:r>
              <a:rPr lang="uk-UA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91" y="708264"/>
            <a:ext cx="11060066" cy="4931227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зрозуміти, що ви поруч, готові підтримати та допомогти, вислухати і захистити.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Запевніть дитину, що ви не звинувачуєте її в тому, що відбувається, і вона може говорити відверто.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Пам’ятайте, що дитині може бути неприємно говорити на цю тему, в цей момент вона вразлива.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Будьте терплячими і делікатними. Спробуйте з’ясувати все, проте не допитуйтесь, не повторюйте одні і ті ж запитання по кілька разів.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 подумати, які дії допоможуть дитині почуватися у більшій безпеці зараз (наприклад, бути певний час поряд з дорослими, не залишатися після уроків тощо).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Розкажіть дитині, що немає нічого поганого у тому, щоби повідомити про агресивну поведінку щодо когось вчителю або друзям. 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різницю між «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пліткуванням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«піклуванням» про своє життя чи життя друга/однокласника.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Розпитайте, яка саме ваша допомога буде корисна дитині. Запропонуйте свій варіант.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Пам’ятайте, що ситуації фізичного насилля потребують негайного втручання з боку батьків.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 з дитиною шукайте способи реагування на </a:t>
            </a:r>
            <a:r>
              <a:rPr lang="uk-UA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Обговоріть, до кого дитина може звертатися по допомогу в школі: психолога, вчителів, адміністрації, дорослих учнів, охорони, батьків інших дітей.</a:t>
            </a:r>
          </a:p>
          <a:p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 дитині, що зміни відбуватимуться поступово, проте весь цей час вона може розраховувати на вашу підтримку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352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uk-UA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«Коробочка з пропозиціями»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821" y="1055914"/>
            <a:ext cx="9917065" cy="4310743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дати можливість учням висловити свої пропозиції про те, як правильно поводитися з іншими учнями класу для уникнен­ня ситуації виникнення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Кожній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дитині видають аркуш паперу, на якому вона пропонує своє правило. 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складаються в спеціально підготовлену коробочку. </a:t>
            </a:r>
            <a:endParaRPr lang="uk-UA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 як своє побажання опустить останній учень,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дістає і прочитує кожну пропозицію. За необхідності про­позиції обговорюються.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915" y="5056742"/>
            <a:ext cx="2082438" cy="1561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47" y="4512444"/>
            <a:ext cx="2503582" cy="22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567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Вправа «Казка»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6492" y="1023257"/>
            <a:ext cx="10428693" cy="359359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0" algn="l"/>
              </a:tabLst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Хід вправи: </a:t>
            </a:r>
          </a:p>
          <a:p>
            <a:pPr marL="0" indent="87313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0" algn="l"/>
              </a:tabLst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читає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казку. Пропонує дітям закінчити речення.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Казка: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Цькування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ображало хлопчика, чарівниця дала дітям підказ­ку... Цькування ще більше почало привертати увагу, діти почали йому говорити, що... Хлопці стали підтримувати вигнанця і дру­жити з ним, і в результаті цькування..., а на його місці з’явився хлопчик, який..., і сказав, що ..., і все...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2" y="4376056"/>
            <a:ext cx="2321378" cy="248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6650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Малюємо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667" y="945568"/>
            <a:ext cx="11016343" cy="51722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агресивними емоціями, усвідомлення мотивів поведінки.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педагога: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кожної людини іноді буває поганий настрій. Він може проявлятися у ворожості, підвищеній агресивності, злості. Закрийте очі і постарайтеся відчути, подумки пережити цей стан. Намалюйте символічний образ агресії на аркуші паперу. Роботу можна нікому не показувати. Поступите з малюнком так, як вам хочеться. При бажанні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виправте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домалюйте зображення або знищіть роботу будь-яким способом (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зімніть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порвіть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спаліть і т. п.). Так ви отримуєте владу над своїми почуттями »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 такі інструкції: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1. Намалюй себе у хвилини гніву (злості, люті).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2. Намалюй портрет дуже агресивного (злого) людини.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3. Намалюй забіяки.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4. Намалюй, які почуття ти відчуваєш, коли твоєму недругу боляче і прикро.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5. Намалюй, які почуття ти відчуваєш, коли ти сам заподіяв недругу біль.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6. Уяви, що незнайомі тобі люди б'ються один з одним. Намалюй, що ти робиш і де знаходишся в цій ситуації.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* Результати цієї роботи графічно відображають ступінь агресивності, яка залишається на папері.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085" y="3174272"/>
            <a:ext cx="2802981" cy="175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8295093" cy="738844"/>
          </a:xfrm>
        </p:spPr>
        <p:txBody>
          <a:bodyPr>
            <a:normAutofit fontScale="90000"/>
          </a:bodyPr>
          <a:lstStyle/>
          <a:p>
            <a:pPr algn="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«З класу вибуває...»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421" y="1240973"/>
            <a:ext cx="5878465" cy="488768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Хід вправи: </a:t>
            </a:r>
          </a:p>
          <a:p>
            <a:pPr marL="0" indent="87313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пропонує дітям описати, що вони відчуватимуть, якщо з класу піде один з учнів (переїде, перейде до іншої школи тощо). </a:t>
            </a:r>
            <a:endParaRPr lang="uk-UA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87313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черзі називає імена присутніх і просить інших прокоменту­вати його відхід.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закінчення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підбиває підсумки.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921" y="1700212"/>
            <a:ext cx="4457700" cy="28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цькування</a:t>
            </a:r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1935" y="1719944"/>
            <a:ext cx="6411865" cy="4865913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насильства,  агресивна і вкрай неприємна поведінка однієї ди­тини або групи дітей щодо іншої дитини, яка супроводжується по­стійним фізичним та психологічним впливом.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599" y="2548046"/>
            <a:ext cx="3995057" cy="25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19099"/>
            <a:ext cx="10178322" cy="149213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класу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попередження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93" y="1621972"/>
            <a:ext cx="6694893" cy="4310742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Хід роботи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Спільно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учнями формуються такі правила (наприклад: у нашо­му класі цькування не допускається; кожен має сприяти запобіган­ню цькування; якщо хтось помітить цькування, негайно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повідомить класного керівника, адміністрацію школи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ін.).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470932"/>
            <a:ext cx="2743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75557"/>
            <a:ext cx="7914093" cy="103304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АКЦІЯ «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ОТРиМАЙ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НАЛІПКУ»</a:t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Школа-моє безпечне середовище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619" y="1586853"/>
            <a:ext cx="6890837" cy="5123801"/>
          </a:xfrm>
        </p:spPr>
        <p:txBody>
          <a:bodyPr/>
          <a:lstStyle/>
          <a:p>
            <a:pPr lvl="0" algn="just">
              <a:buClr>
                <a:srgbClr val="2A1A00"/>
              </a:buClr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Певний клас або група учнів роздають невеличкі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наліпки,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яких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написано гасла: 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«Я проти </a:t>
            </a:r>
            <a:r>
              <a:rPr lang="uk-UA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булінгу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«Викресли </a:t>
            </a:r>
            <a:r>
              <a:rPr lang="uk-UA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булінг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«</a:t>
            </a:r>
            <a:r>
              <a:rPr lang="uk-UA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Булінг</a:t>
            </a:r>
            <a:r>
              <a:rPr lang="uk-UA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OFF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«Стоп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булінг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buClr>
                <a:srgbClr val="2A1A00"/>
              </a:buClr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Діти можуть наклеїти  їх собі на щоденник, зошит, телефон тощо,  щоб кожного дня 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ці наліпки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нагадували їм, що жорстокість, насильство, образи недопустимі.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34" y="553486"/>
            <a:ext cx="2402124" cy="615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3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себе»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399" y="1218577"/>
            <a:ext cx="6161493" cy="501956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(психолог)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виліпити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пластиліну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фігуру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боку.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просить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якусь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таких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потім щось доліпити, переліпити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0" y="1128451"/>
            <a:ext cx="17145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242" y="3728358"/>
            <a:ext cx="3004315" cy="27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2" y="315685"/>
            <a:ext cx="10287002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0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910" y="457602"/>
            <a:ext cx="9239770" cy="3299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4800" b="1" dirty="0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uk-UA" sz="4800" b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БАЖАЮ  ДУШЕВНОГО КОМФОРТУ, УСПІХІВ, ВДЯЧНИХ  УЧНІВ  І БАТЬКІВ!</a:t>
            </a:r>
            <a:endParaRPr lang="ru-RU" sz="4800" b="1" dirty="0">
              <a:solidFill>
                <a:srgbClr val="0033C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" y="3298371"/>
            <a:ext cx="269416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9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10242"/>
            <a:ext cx="10178322" cy="181652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які особливості </a:t>
            </a:r>
            <a:r>
              <a:rPr lang="uk-UA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необхідно пам'ятати педагогу?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926771"/>
            <a:ext cx="10178322" cy="46373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навмисно і постійно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підриває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потерпілого впевненість у собі, руйнує здоров’я, самоповагу та людську гідність;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(використання агресивної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мови,інтонацій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ізоляція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вимагання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 та інші дії з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ібербулінг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(агресивні дії в інтернеті);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(агресія натовпу):</a:t>
            </a:r>
          </a:p>
          <a:p>
            <a:pPr lvl="0"/>
            <a:r>
              <a:rPr lang="uk-UA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осинг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(емоційне насильство з боку вчителів, тренерів та ін.)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811" y="3164363"/>
            <a:ext cx="1928191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головні компоненти </a:t>
            </a:r>
            <a:r>
              <a:rPr lang="uk-UA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булінгу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33149"/>
            <a:ext cx="6749322" cy="3593591"/>
          </a:xfrm>
        </p:spPr>
        <p:txBody>
          <a:bodyPr>
            <a:normAutofit lnSpcReduction="10000"/>
          </a:bodyPr>
          <a:lstStyle/>
          <a:p>
            <a:pPr marL="20447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агресивна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негативна поведінка;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447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здійснюється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регулярно;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447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 у відносинах, учасники яких мають неоднакову владу;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447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така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поведінка є навмисною.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21" y="1874517"/>
            <a:ext cx="2974479" cy="39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267757"/>
            <a:ext cx="10178322" cy="10167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Вирізняють такі ролі в процесі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цькування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426" y="1284514"/>
            <a:ext cx="8273232" cy="555696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Провідний </a:t>
            </a: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нападник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(дитина-агресор).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Діти, які беруть участь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в цькуванні (приєднуються до лідера).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Свідки,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які 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підкріплюють цькування (діти, які стають на бік нападників, сміються, висловлюють підтримку нападникам, підбадьорюють їх, просто збираються навколо й дивляться).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Свідки-аутсайдери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(діти, які уникають ситуацій цькування, не стаючи ні на чий бік).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50"/>
              <a:buFont typeface="+mj-lt"/>
              <a:buAutoNum type="arabicPeriod"/>
            </a:pPr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Захисники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 (діти, які дотримуються очевидної позиції проти цькування, або активно протидіють нападникам та роблять щось для припинення знущань, або заспокоюють, підтримують жертву).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  <a:ea typeface="Calibri" panose="020F0502020204030204" pitchFamily="34" charset="0"/>
              <a:cs typeface="Century Schoolbook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10" y="4303636"/>
            <a:ext cx="2537839" cy="2537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78" y="1284514"/>
            <a:ext cx="2612572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7809"/>
            <a:ext cx="10178322" cy="1081376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 можуть стати жертвами шкільного насильства?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328057"/>
            <a:ext cx="10178322" cy="552994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фізичні недоліки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носять окуляри, зі зниженим слухом або з руховими порушеннями (наприклад, при ДЦП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поведінки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замкнуті діти або діти з імпульсивною поведінкою;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зовнішності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руде волосся, веснянки, відстовбур­чені вуха, криві ноги, особлива форма голови, вага тіла (повнота або худоба) тощо;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нерозвинуті соціальні навички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 перед школою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досвіду життя в колективі 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(домашні діти);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епілепсію,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заїкання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енурез,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енкопрез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(нетримання калу), порушення мо­ви —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дислалія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дисграфія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(порушення писем­ного мовлення),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дислексія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(порушення читання), </a:t>
            </a:r>
            <a:r>
              <a:rPr lang="uk-UA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дискалькулія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(порушення здатності до рахунку) та ін.;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22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низький інтелект та труднощі в навчанні</a:t>
            </a:r>
            <a:r>
              <a:rPr lang="uk-UA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Більша схильність до насильства виявляється у дітей, які ви­ходять з таких сімей: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963" y="1513114"/>
            <a:ext cx="7086780" cy="534488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Неповні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сім’ї. </a:t>
            </a: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ім’ї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яких у матері наявне негативне ставлення до життя. </a:t>
            </a: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ладні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авторитарні сім’ї. </a:t>
            </a:r>
            <a:endParaRPr lang="uk-UA" sz="32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ім’ї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які відрізняються конфліктними сімейними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відносинами.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ім’ї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генетичною схильністю до насильства.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742" y="1796143"/>
            <a:ext cx="3670137" cy="2189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43" y="4227461"/>
            <a:ext cx="3670137" cy="24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972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сприяє шкільному насильству?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735" y="1491344"/>
            <a:ext cx="6215922" cy="514894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поганий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мікроклімат в учнівському та учительському колективах;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байдуже і відчужене ставлення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вчителів;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матеріальний стан сім’ї.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14" y="2079172"/>
            <a:ext cx="4487635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595</TotalTime>
  <Words>1676</Words>
  <Application>Microsoft Office PowerPoint</Application>
  <PresentationFormat>Произвольный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Аптека</vt:lpstr>
      <vt:lpstr>Попередження  насильства у шкільному середовищі</vt:lpstr>
      <vt:lpstr>Булінг  (цькування)</vt:lpstr>
      <vt:lpstr>Презентация PowerPoint</vt:lpstr>
      <vt:lpstr>  Про які особливості булінгу необхідно пам'ятати педагогу? </vt:lpstr>
      <vt:lpstr>4 головні компоненти булінгу: </vt:lpstr>
      <vt:lpstr>Вирізняють такі ролі в процесі цькування </vt:lpstr>
      <vt:lpstr> Які діти можуть стати жертвами шкільного насильства? </vt:lpstr>
      <vt:lpstr>Більша схильність до насильства виявляється у дітей, які ви­ходять з таких сімей: </vt:lpstr>
      <vt:lpstr>Що сприяє шкільному насильству? </vt:lpstr>
      <vt:lpstr>статистичні дані  про шкільний булінг</vt:lpstr>
      <vt:lpstr>    Заклади освіти зобов’язані розмістити на своїх веб-сайтах та інформаційних дошках таку інформацію:  </vt:lpstr>
      <vt:lpstr>ЗАПИТАННЯ: Як можна визначити, що дитина зазнає цькування?</vt:lpstr>
      <vt:lpstr>Які рекомендації із самостійної протидії булінгу можна дати дітям? </vt:lpstr>
      <vt:lpstr>  Що повинні обов'язково зробити вчителі та адміністрація школи у випадку булінгу? </vt:lpstr>
      <vt:lpstr>Як допомогти дитині, яка зазнала булінгу? </vt:lpstr>
      <vt:lpstr>Вправа «Коробочка з пропозиціями»</vt:lpstr>
      <vt:lpstr>Вправа «Казка»</vt:lpstr>
      <vt:lpstr>Вправа «Малюємо агресію»</vt:lpstr>
      <vt:lpstr>Вправа «З класу вибуває...» </vt:lpstr>
      <vt:lpstr>Розроблення правил класу щодо попередження БУЛІНГУ </vt:lpstr>
      <vt:lpstr>АКЦІЯ «ОТРиМАЙ НАЛІПКУ» Школа-моє безпечне середовище</vt:lpstr>
      <vt:lpstr>Вправа «Усвідомлення себе»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Булінг. Профілактика  булінгу.</dc:title>
  <dc:creator>Алена</dc:creator>
  <cp:lastModifiedBy>Користувач1</cp:lastModifiedBy>
  <cp:revision>126</cp:revision>
  <dcterms:created xsi:type="dcterms:W3CDTF">2020-10-25T13:01:41Z</dcterms:created>
  <dcterms:modified xsi:type="dcterms:W3CDTF">2025-01-23T12:02:36Z</dcterms:modified>
</cp:coreProperties>
</file>