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9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AC6A-D21B-43F2-A0B4-0E5C6FDE82A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679E-AF33-4178-9254-BB223FAE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7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3EB335-6C24-415C-80F7-3DC901331EE1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747A77-8D9D-48AF-AFFD-D821651337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26047" y="427812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ідготувала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Практичний психолог </a:t>
            </a:r>
          </a:p>
          <a:p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Гузенюк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3265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з елементами тренінгу: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069" y="384156"/>
            <a:ext cx="6032535" cy="60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1880302"/>
            <a:ext cx="59046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УСПІШНИЙ ВЧИТЕЛЬ  - творчий вчитель (НОВІТНІ </a:t>
            </a:r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  »</a:t>
            </a:r>
          </a:p>
          <a:p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 descr="Картинки по запросу картинки учителя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447254"/>
            <a:ext cx="2364548" cy="21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6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«Творчий вчитель»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4745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дібрати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вашу думку,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зачитуєм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розшифровки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І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 -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Ь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23235"/>
            <a:ext cx="2172072" cy="38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8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7" y="0"/>
            <a:ext cx="9151627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5575" y="312738"/>
            <a:ext cx="85928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Ось, на такій позитивні ноті</a:t>
            </a:r>
          </a:p>
          <a:p>
            <a:pPr algn="ctr"/>
            <a:r>
              <a:rPr lang="uk-UA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авершуємо наш тренінг.</a:t>
            </a:r>
          </a:p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Удачі Вам у ваших справах, ліпіть творчих і талановитих дітей</a:t>
            </a:r>
            <a:endParaRPr lang="uk-UA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Увагу!!!!!</a:t>
            </a:r>
          </a:p>
          <a:p>
            <a:pPr algn="ctr"/>
            <a:endParaRPr lang="uk-UA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Мирного неба нам усім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340768"/>
            <a:ext cx="8440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1" y="2924944"/>
            <a:ext cx="4381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клипарт бабочки на прозрачном фон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50" y="7937"/>
            <a:ext cx="1406309" cy="54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7200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тренінгу: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формування компетентності «уміння вчитися»   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розвитку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культуривзаємодії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роботі в парах, групах.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розвитку,виховання успішної особистості та для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бажаннявчитися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упродовж життя.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7488832" cy="44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800" dirty="0" smtClean="0">
                <a:latin typeface="Times New Roman"/>
                <a:ea typeface="Times New Roman"/>
                <a:cs typeface="Times New Roman"/>
              </a:rPr>
              <a:t>	                                             </a:t>
            </a:r>
            <a:endParaRPr lang="uk-UA" altLang="uk-UA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uk-UA" altLang="uk-UA" sz="2800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uk-UA" altLang="uk-UA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800" dirty="0" smtClean="0">
                <a:latin typeface="Times New Roman" pitchFamily="18" charset="0"/>
                <a:cs typeface="Times New Roman" pitchFamily="18" charset="0"/>
              </a:rPr>
              <a:t>Представлення учасників</a:t>
            </a:r>
            <a:endParaRPr lang="uk-UA" altLang="uk-UA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Представтесь </a:t>
            </a:r>
            <a:r>
              <a:rPr lang="uk-UA" altLang="uk-UA" sz="2800" dirty="0" err="1" smtClean="0">
                <a:latin typeface="Times New Roman" pitchFamily="18" charset="0"/>
                <a:cs typeface="Times New Roman" pitchFamily="18" charset="0"/>
              </a:rPr>
              <a:t>.будь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 ласка ( </a:t>
            </a:r>
            <a:r>
              <a:rPr lang="uk-UA" altLang="uk-UA" sz="28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"я,школа)</a:t>
            </a:r>
          </a:p>
          <a:p>
            <a:pPr>
              <a:defRPr/>
            </a:pPr>
            <a:r>
              <a:rPr lang="uk-UA" altLang="uk-UA" sz="2800" dirty="0" smtClean="0">
                <a:latin typeface="Times New Roman" pitchFamily="18" charset="0"/>
                <a:cs typeface="Times New Roman" pitchFamily="18" charset="0"/>
              </a:rPr>
              <a:t>Що очікуєте від семінару, тренінгу?</a:t>
            </a: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2800" b="1" i="1" dirty="0">
              <a:ea typeface="Calibri"/>
              <a:cs typeface="Times New Roman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54" y="4869160"/>
            <a:ext cx="1568476" cy="18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5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1484783"/>
            <a:ext cx="7344817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Мета: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визначити правила для продуктивної роботи під час заняття, створити сприятливий психологічний клімат для активної роботи.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just" fontAlgn="base">
              <a:lnSpc>
                <a:spcPct val="115000"/>
              </a:lnSpc>
              <a:spcBef>
                <a:spcPct val="20000"/>
              </a:spcBef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      </a:t>
            </a:r>
            <a:r>
              <a:rPr lang="uk-UA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роботи в групі можуть бути такими:</a:t>
            </a:r>
            <a:endParaRPr lang="ru-RU" sz="2400" b="1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2000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активність;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2000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правило «піднятої руки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»;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2000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говори «тут і тепер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»;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2000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доброзичливість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Bef>
                <a:spcPct val="2000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толерантність;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«Скарбничка правил»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клипарт скарбни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206698"/>
            <a:ext cx="2699792" cy="3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7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Розминка «Жив був педагог»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	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завдання полягає в тому, що особливо не замислюючись,  вам потрібно закінчити пропозиції. Тут не може бути правильних чи неправильних відповідей. Скажіть  перше, що прийде вам на думку.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 він прокидався і думав…</a:t>
            </a:r>
          </a:p>
          <a:p>
            <a:pPr marL="342900" indent="-342900" algn="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Збираючись на роботу, він…</a:t>
            </a:r>
          </a:p>
          <a:p>
            <a:pPr marL="342900" indent="-342900" algn="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Увесь робочий день він думав…</a:t>
            </a:r>
          </a:p>
          <a:p>
            <a:pPr marL="342900" indent="-342900" algn="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Прийшовши додому, він…</a:t>
            </a:r>
          </a:p>
          <a:p>
            <a:pPr marL="342900" indent="-342900" algn="r">
              <a:buAutoNum type="arabicPeriod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Засинаючи, він думав…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87534"/>
            <a:ext cx="2625650" cy="350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18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«Портрет сучасного вчителя ?»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Картинки по запросу клипарт знак вопроса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25" y="4199755"/>
            <a:ext cx="3603042" cy="265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995230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портрет сучасного успішного вчителя, очима ВЧИТЕЛІВ</a:t>
            </a:r>
          </a:p>
          <a:p>
            <a:pPr marL="514350" indent="-514350">
              <a:buAutoNum type="arabicPeriod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портрет сучасного успішного вчителя,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очима ДІТЕЙ, УЧНЯМИ.</a:t>
            </a:r>
          </a:p>
          <a:p>
            <a:pPr marL="514350" indent="-514350">
              <a:buAutoNum type="arabicPeriod"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портрет сучасного успішного вчителя,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очима БАТЬКІВ</a:t>
            </a:r>
          </a:p>
          <a:p>
            <a:endParaRPr lang="uk-UA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2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" y="0"/>
            <a:ext cx="912315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53285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Любить того,кого навчає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Любить свій предмет і досконало їм володіє. Постійно вчиться сам.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 також змінилися риси сучасного вчителя </a:t>
            </a:r>
            <a:r>
              <a:rPr lang="uk-UA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.Постійно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змінюються методи та засоби навчання.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Щоб не відставати , йти в ногу з часом, нам потрібно </a:t>
            </a:r>
            <a:r>
              <a:rPr lang="uk-UA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завжи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удосконалюватись.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 , сучасний вчитель :</a:t>
            </a:r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89" y="1484784"/>
            <a:ext cx="3457605" cy="49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людину навчити на все життя,її можна навчити вчитися все життя»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1\Desktop\Screenshot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04649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800537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повинен іти попереду, ведучи за собою дітей, не повинен іти позаду, весь час підштовхуючи їх – він повинен бути весь час поряд і спільно вирішувати всі проблеми , що виникають у навчальному процесі.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2DDF8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010" y="31273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2DD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«ДОЛОНЬКИ»</a:t>
            </a:r>
            <a:endParaRPr lang="ru-RU" sz="4400" b="1" dirty="0">
              <a:solidFill>
                <a:srgbClr val="2DDF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Картинки по запросу клипарт щас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липарт щаст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клипарт щаст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клипарт щаст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клипарт щас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252486" cy="431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1" y="1497029"/>
            <a:ext cx="871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2607237"/>
            <a:ext cx="63976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uk-UA" altLang="uk-UA" sz="28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uk-UA" altLang="uk-UA" sz="2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uk-UA" altLang="uk-UA" sz="2800" dirty="0">
                <a:latin typeface="Times New Roman" panose="02020603050405020304" pitchFamily="18" charset="0"/>
              </a:rPr>
              <a:t>Учасники на аркуші паперу обводять </a:t>
            </a:r>
            <a:r>
              <a:rPr lang="uk-UA" altLang="uk-UA" sz="2800" dirty="0" err="1">
                <a:latin typeface="Times New Roman" panose="02020603050405020304" pitchFamily="18" charset="0"/>
              </a:rPr>
              <a:t>долоню.У</a:t>
            </a:r>
            <a:r>
              <a:rPr lang="uk-UA" altLang="uk-UA" sz="2800" dirty="0">
                <a:latin typeface="Times New Roman" panose="02020603050405020304" pitchFamily="18" charset="0"/>
              </a:rPr>
              <a:t> центрі долоні пишуть “ Я –учитель”, на </a:t>
            </a:r>
            <a:r>
              <a:rPr lang="uk-UA" altLang="uk-UA" sz="2800" dirty="0" err="1">
                <a:latin typeface="Times New Roman" panose="02020603050405020304" pitchFamily="18" charset="0"/>
              </a:rPr>
              <a:t>пальчиках-</a:t>
            </a:r>
            <a:r>
              <a:rPr lang="uk-UA" altLang="uk-UA" sz="2800" dirty="0">
                <a:latin typeface="Times New Roman" panose="02020603050405020304" pitchFamily="18" charset="0"/>
              </a:rPr>
              <a:t> відповіді на запитання</a:t>
            </a:r>
            <a:r>
              <a:rPr lang="uk-UA" altLang="uk-UA" sz="2800" dirty="0" smtClean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uk-UA" altLang="uk-UA" sz="28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uk-UA" altLang="uk-UA" sz="3200" b="1" dirty="0">
                <a:latin typeface="Times New Roman" panose="02020603050405020304" pitchFamily="18" charset="0"/>
              </a:rPr>
              <a:t>”Що я ,як учитель, хочу дати своїм учням?”</a:t>
            </a:r>
          </a:p>
        </p:txBody>
      </p:sp>
    </p:spTree>
    <p:extLst>
      <p:ext uri="{BB962C8B-B14F-4D97-AF65-F5344CB8AC3E}">
        <p14:creationId xmlns:p14="http://schemas.microsoft.com/office/powerpoint/2010/main" val="427214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" y="0"/>
            <a:ext cx="9144000" cy="68580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46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«Вибір життєвих цінностей»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0" y="1715616"/>
            <a:ext cx="4488433" cy="4789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847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Доброта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Здоров</a:t>
            </a:r>
            <a:r>
              <a:rPr lang="en-US" sz="2400" dirty="0" smtClean="0"/>
              <a:t>’</a:t>
            </a:r>
            <a:r>
              <a:rPr lang="ru-RU" sz="2400" dirty="0"/>
              <a:t>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49289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4847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Вірність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204864"/>
            <a:ext cx="18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Відчуття радості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6450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 в сім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Мудрість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84169" y="5229200"/>
            <a:ext cx="21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Щирість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5676" y="5949280"/>
            <a:ext cx="212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Цікава робота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Самоповага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40252" y="45811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Незалежність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2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12792</TotalTime>
  <Words>417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123</cp:lastModifiedBy>
  <cp:revision>75</cp:revision>
  <dcterms:created xsi:type="dcterms:W3CDTF">2019-11-13T11:10:40Z</dcterms:created>
  <dcterms:modified xsi:type="dcterms:W3CDTF">2023-03-15T18:59:03Z</dcterms:modified>
</cp:coreProperties>
</file>