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8" r:id="rId4"/>
    <p:sldId id="257" r:id="rId5"/>
    <p:sldId id="265" r:id="rId6"/>
    <p:sldId id="258" r:id="rId7"/>
    <p:sldId id="259" r:id="rId8"/>
    <p:sldId id="260" r:id="rId9"/>
    <p:sldId id="261" r:id="rId10"/>
    <p:sldId id="266" r:id="rId11"/>
    <p:sldId id="267" r:id="rId12"/>
    <p:sldId id="270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>
        <p:scale>
          <a:sx n="75" d="100"/>
          <a:sy n="75" d="100"/>
        </p:scale>
        <p:origin x="-163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76F-260B-4384-8DAA-DEDDF6985ABB}" type="datetimeFigureOut">
              <a:rPr lang="uk-UA" smtClean="0"/>
              <a:t>20.01.2025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3D5D-BD58-4D53-A276-CBC3E44E3C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77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3D5D-BD58-4D53-A276-CBC3E44E3C2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05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950352"/>
            <a:ext cx="9012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Староста -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це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посадова</a:t>
            </a:r>
            <a:r>
              <a:rPr lang="ru-RU" sz="3200" dirty="0">
                <a:latin typeface="Monotype Corsiva" pitchFamily="66" charset="0"/>
              </a:rPr>
              <a:t> особа </a:t>
            </a:r>
            <a:r>
              <a:rPr lang="ru-RU" sz="3200" dirty="0" err="1">
                <a:latin typeface="Monotype Corsiva" pitchFamily="66" charset="0"/>
              </a:rPr>
              <a:t>місцевого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самоврядування</a:t>
            </a:r>
            <a:r>
              <a:rPr lang="ru-RU" sz="3200" dirty="0" smtClean="0">
                <a:latin typeface="Monotype Corsiva" pitchFamily="66" charset="0"/>
              </a:rPr>
              <a:t>,, </a:t>
            </a:r>
            <a:r>
              <a:rPr lang="ru-RU" sz="3200" dirty="0">
                <a:latin typeface="Monotype Corsiva" pitchFamily="66" charset="0"/>
              </a:rPr>
              <a:t>створена для того, </a:t>
            </a:r>
            <a:r>
              <a:rPr lang="ru-RU" sz="3200" dirty="0" err="1">
                <a:latin typeface="Monotype Corsiva" pitchFamily="66" charset="0"/>
              </a:rPr>
              <a:t>щоб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інтереси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всіх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здобувачів</a:t>
            </a:r>
            <a:r>
              <a:rPr lang="ru-RU" sz="3200" dirty="0" smtClean="0">
                <a:latin typeface="Monotype Corsiva" pitchFamily="66" charset="0"/>
              </a:rPr>
              <a:t>  закладу </a:t>
            </a:r>
            <a:r>
              <a:rPr lang="ru-RU" sz="3200" dirty="0" err="1" smtClean="0">
                <a:latin typeface="Monotype Corsiva" pitchFamily="66" charset="0"/>
              </a:rPr>
              <a:t>освіти</a:t>
            </a:r>
            <a:r>
              <a:rPr lang="ru-RU" sz="3200" dirty="0" smtClean="0">
                <a:latin typeface="Monotype Corsiva" pitchFamily="66" charset="0"/>
              </a:rPr>
              <a:t> та </a:t>
            </a:r>
            <a:r>
              <a:rPr lang="ru-RU" sz="3200" dirty="0" err="1" smtClean="0">
                <a:latin typeface="Monotype Corsiva" pitchFamily="66" charset="0"/>
              </a:rPr>
              <a:t>інтереси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ліцею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були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>
                <a:latin typeface="Monotype Corsiva" pitchFamily="66" charset="0"/>
              </a:rPr>
              <a:t>належним</a:t>
            </a:r>
            <a:r>
              <a:rPr lang="ru-RU" sz="3200" dirty="0">
                <a:latin typeface="Monotype Corsiva" pitchFamily="66" charset="0"/>
              </a:rPr>
              <a:t> чином </a:t>
            </a:r>
            <a:r>
              <a:rPr lang="ru-RU" sz="3200" dirty="0" err="1">
                <a:latin typeface="Monotype Corsiva" pitchFamily="66" charset="0"/>
              </a:rPr>
              <a:t>представлені</a:t>
            </a:r>
            <a:r>
              <a:rPr lang="ru-RU" sz="3200" dirty="0">
                <a:latin typeface="Monotype Corsiva" pitchFamily="66" charset="0"/>
              </a:rPr>
              <a:t>. 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416" y="11663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a typeface="Amiri" pitchFamily="2" charset="-78"/>
                <a:cs typeface="Amiri" pitchFamily="2" charset="-78"/>
              </a:rPr>
              <a:t>ОБЄ’ДНАНА  УЧНІВСЬКА ГРОМАДА«ВЕЛИКОГЛУШАНСЬКОГО ЛІЦЕЮ» </a:t>
            </a:r>
            <a:endParaRPr lang="uk-UA" sz="3200" b="1" dirty="0">
              <a:ea typeface="Amiri" pitchFamily="2" charset="-78"/>
              <a:cs typeface="Amiri" pitchFamily="2" charset="-78"/>
            </a:endParaRPr>
          </a:p>
        </p:txBody>
      </p:sp>
      <p:pic>
        <p:nvPicPr>
          <p:cNvPr id="7172" name="Picture 4" descr="Учнівське самоврядува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" y="4005064"/>
            <a:ext cx="8493125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1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72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1" y="0"/>
            <a:ext cx="48308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992" y="306896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/>
              <a:t>Волонтерство</a:t>
            </a:r>
            <a:r>
              <a:rPr lang="uk-UA" sz="2400" b="1" dirty="0"/>
              <a:t> </a:t>
            </a:r>
            <a:r>
              <a:rPr lang="uk-UA" sz="2400" dirty="0"/>
              <a:t>— все, що потрібно </a:t>
            </a:r>
            <a:r>
              <a:rPr lang="uk-UA" sz="2400" dirty="0" smtClean="0"/>
              <a:t>знати.</a:t>
            </a:r>
            <a:endParaRPr lang="uk-UA" sz="2400" dirty="0"/>
          </a:p>
          <a:p>
            <a:pPr algn="just"/>
            <a:r>
              <a:rPr lang="uk-UA" sz="2400" dirty="0"/>
              <a:t>За даними </a:t>
            </a:r>
            <a:r>
              <a:rPr lang="en-US" sz="2400" dirty="0"/>
              <a:t>UN Volunteers (</a:t>
            </a:r>
            <a:r>
              <a:rPr lang="uk-UA" sz="2400" dirty="0"/>
              <a:t>підрозділ ООН, присвячений </a:t>
            </a:r>
            <a:r>
              <a:rPr lang="uk-UA" sz="2400" dirty="0" err="1"/>
              <a:t>волонтерству</a:t>
            </a:r>
            <a:r>
              <a:rPr lang="uk-UA" sz="2400" dirty="0"/>
              <a:t> та волонтерській діяльності), приблизно кожен сьомий землянин є волонтером – таких майже мільярд (970 </a:t>
            </a:r>
            <a:r>
              <a:rPr lang="uk-UA" sz="2400" dirty="0" err="1"/>
              <a:t>млн</a:t>
            </a:r>
            <a:r>
              <a:rPr lang="uk-UA" sz="2400" dirty="0"/>
              <a:t>, якщо бути точнішими). Їхня робота є еквівалентом 125 </a:t>
            </a:r>
            <a:r>
              <a:rPr lang="uk-UA" sz="2400" dirty="0" err="1"/>
              <a:t>млн</a:t>
            </a:r>
            <a:r>
              <a:rPr lang="uk-UA" sz="2400" dirty="0"/>
              <a:t> повноцінних робочих місць або $1,348 трлн — а це 2,4% світової економіки. Це дуже різні люди з різними професіями, статками, інтересами та цілями, але всі вони мають спільну цінність — небайдужість до того, що відбувається навколо.</a:t>
            </a:r>
          </a:p>
        </p:txBody>
      </p:sp>
    </p:spTree>
    <p:extLst>
      <p:ext uri="{BB962C8B-B14F-4D97-AF65-F5344CB8AC3E}">
        <p14:creationId xmlns:p14="http://schemas.microsoft.com/office/powerpoint/2010/main" val="39010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5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6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кола 277 Київ - Учнівське самовряд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66392"/>
            <a:ext cx="4540776" cy="37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Учнівське самоврядування - Управління освіти адміністрації Московського  району Харківської міської ра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600400" cy="34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" y="15919"/>
            <a:ext cx="6078048" cy="29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1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есплатные обои на телефон | Скачайте заставку на телефон | Can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836712"/>
            <a:ext cx="38164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Заступник старости </a:t>
            </a:r>
          </a:p>
          <a:p>
            <a:pPr algn="ctr"/>
            <a:r>
              <a:rPr lang="uk-UA" dirty="0" smtClean="0"/>
              <a:t>Поліщук Вікторія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628800"/>
            <a:ext cx="38164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5 </a:t>
            </a:r>
            <a:r>
              <a:rPr lang="uk-UA" dirty="0" smtClean="0"/>
              <a:t>клас  </a:t>
            </a:r>
            <a:r>
              <a:rPr lang="uk-UA" dirty="0" err="1" smtClean="0"/>
              <a:t>Ковзолович</a:t>
            </a:r>
            <a:r>
              <a:rPr lang="uk-UA" dirty="0" smtClean="0"/>
              <a:t> Валерія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204864"/>
            <a:ext cx="388843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6 </a:t>
            </a:r>
            <a:r>
              <a:rPr lang="uk-UA" dirty="0" smtClean="0"/>
              <a:t>клас  </a:t>
            </a:r>
            <a:r>
              <a:rPr lang="uk-UA" dirty="0" err="1" smtClean="0"/>
              <a:t>Харчик</a:t>
            </a:r>
            <a:r>
              <a:rPr lang="uk-UA" dirty="0" smtClean="0"/>
              <a:t> Кіра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955520" y="2924944"/>
            <a:ext cx="39244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7 </a:t>
            </a:r>
            <a:r>
              <a:rPr lang="uk-UA" dirty="0" smtClean="0"/>
              <a:t>клас  Динь Уляна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627596"/>
            <a:ext cx="40324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8 </a:t>
            </a:r>
            <a:r>
              <a:rPr lang="uk-UA" dirty="0" smtClean="0"/>
              <a:t>клас  Матвійчук Наталія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365104"/>
            <a:ext cx="439248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9 </a:t>
            </a:r>
            <a:r>
              <a:rPr lang="uk-UA" dirty="0" smtClean="0"/>
              <a:t>клас  </a:t>
            </a:r>
            <a:r>
              <a:rPr lang="uk-UA" dirty="0" err="1" smtClean="0"/>
              <a:t>Турик</a:t>
            </a:r>
            <a:r>
              <a:rPr lang="uk-UA" dirty="0" smtClean="0"/>
              <a:t> Валентина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5013176"/>
            <a:ext cx="49685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10 </a:t>
            </a:r>
            <a:r>
              <a:rPr lang="uk-UA" dirty="0" smtClean="0"/>
              <a:t>клас  </a:t>
            </a:r>
            <a:r>
              <a:rPr lang="uk-UA" dirty="0" err="1" smtClean="0"/>
              <a:t>Яцик</a:t>
            </a:r>
            <a:r>
              <a:rPr lang="uk-UA" dirty="0" smtClean="0"/>
              <a:t> Оксана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5589240"/>
            <a:ext cx="50405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11 </a:t>
            </a:r>
            <a:r>
              <a:rPr lang="uk-UA" dirty="0" smtClean="0"/>
              <a:t>клас  </a:t>
            </a:r>
            <a:r>
              <a:rPr lang="uk-UA" dirty="0" err="1" smtClean="0"/>
              <a:t>Губчик</a:t>
            </a:r>
            <a:r>
              <a:rPr lang="uk-UA" dirty="0" smtClean="0"/>
              <a:t> Оксана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82752" y="116632"/>
            <a:ext cx="43924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Голова ОУГ</a:t>
            </a:r>
          </a:p>
          <a:p>
            <a:pPr algn="ctr"/>
            <a:r>
              <a:rPr lang="uk-UA" dirty="0" err="1" smtClean="0"/>
              <a:t>Осипчук</a:t>
            </a:r>
            <a:r>
              <a:rPr lang="uk-UA" dirty="0" smtClean="0"/>
              <a:t> Вікторія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07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Светлый фон для деловой презентации (66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596301"/>
              </p:ext>
            </p:extLst>
          </p:nvPr>
        </p:nvGraphicFramePr>
        <p:xfrm>
          <a:off x="254000" y="477838"/>
          <a:ext cx="8585200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5" imgW="9613065" imgH="6052051" progId="Word.Document.12">
                  <p:embed/>
                </p:oleObj>
              </mc:Choice>
              <mc:Fallback>
                <p:oleObj name="Документ" r:id="rId5" imgW="9613065" imgH="60520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" y="477838"/>
                        <a:ext cx="8585200" cy="540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23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32"/>
            <a:ext cx="9212173" cy="68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"/>
            <a:ext cx="9143999" cy="685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1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чнівське самоврядування | Інші методичні матеріали. Виховна ро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36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ія учнівського самовряд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2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УДЕЙСЬКА ГІМНАЗІЯ: Волонтерська робота в гімназ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83"/>
            <a:ext cx="6840760" cy="68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92" y="3933056"/>
            <a:ext cx="396044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Волонтерський загін</a:t>
            </a: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Ангели Добра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0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Ангели добра: розвиток волонтерського руху в Україні by #tobm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5951"/>
            <a:ext cx="4860032" cy="68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іжнародний День волонтера і День благодійництва: Урочисті заходи - | Афіша  - Афіша у Кам&amp;#39;янці-Подільському - 3849.com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20194"/>
          <a:stretch/>
        </p:blipFill>
        <p:spPr bwMode="auto">
          <a:xfrm>
            <a:off x="107504" y="116632"/>
            <a:ext cx="4176464" cy="30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48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162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Користувач1</dc:creator>
  <cp:lastModifiedBy>Користувач1</cp:lastModifiedBy>
  <cp:revision>24</cp:revision>
  <dcterms:created xsi:type="dcterms:W3CDTF">2022-01-24T10:49:01Z</dcterms:created>
  <dcterms:modified xsi:type="dcterms:W3CDTF">2025-01-20T13:00:15Z</dcterms:modified>
</cp:coreProperties>
</file>