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44"/>
  </p:notesMasterIdLst>
  <p:sldIdLst>
    <p:sldId id="331" r:id="rId2"/>
    <p:sldId id="256" r:id="rId3"/>
    <p:sldId id="257" r:id="rId4"/>
    <p:sldId id="332" r:id="rId5"/>
    <p:sldId id="334" r:id="rId6"/>
    <p:sldId id="269" r:id="rId7"/>
    <p:sldId id="337" r:id="rId8"/>
    <p:sldId id="270" r:id="rId9"/>
    <p:sldId id="259" r:id="rId10"/>
    <p:sldId id="360" r:id="rId11"/>
    <p:sldId id="264" r:id="rId12"/>
    <p:sldId id="361" r:id="rId13"/>
    <p:sldId id="362" r:id="rId14"/>
    <p:sldId id="363" r:id="rId15"/>
    <p:sldId id="364" r:id="rId16"/>
    <p:sldId id="365" r:id="rId17"/>
    <p:sldId id="371" r:id="rId18"/>
    <p:sldId id="375" r:id="rId19"/>
    <p:sldId id="374" r:id="rId20"/>
    <p:sldId id="373" r:id="rId21"/>
    <p:sldId id="372" r:id="rId22"/>
    <p:sldId id="370" r:id="rId23"/>
    <p:sldId id="369" r:id="rId24"/>
    <p:sldId id="376" r:id="rId25"/>
    <p:sldId id="368" r:id="rId26"/>
    <p:sldId id="366" r:id="rId27"/>
    <p:sldId id="367" r:id="rId28"/>
    <p:sldId id="359" r:id="rId29"/>
    <p:sldId id="276" r:id="rId30"/>
    <p:sldId id="358" r:id="rId31"/>
    <p:sldId id="316" r:id="rId32"/>
    <p:sldId id="288" r:id="rId33"/>
    <p:sldId id="342" r:id="rId34"/>
    <p:sldId id="339" r:id="rId35"/>
    <p:sldId id="289" r:id="rId36"/>
    <p:sldId id="344" r:id="rId37"/>
    <p:sldId id="290" r:id="rId38"/>
    <p:sldId id="309" r:id="rId39"/>
    <p:sldId id="341" r:id="rId40"/>
    <p:sldId id="284" r:id="rId41"/>
    <p:sldId id="378" r:id="rId42"/>
    <p:sldId id="338" r:id="rId4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66FF"/>
    <a:srgbClr val="0A5A25"/>
    <a:srgbClr val="FFFFFF"/>
    <a:srgbClr val="006600"/>
    <a:srgbClr val="3333FF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72" autoAdjust="0"/>
    <p:restoredTop sz="94660"/>
  </p:normalViewPr>
  <p:slideViewPr>
    <p:cSldViewPr>
      <p:cViewPr>
        <p:scale>
          <a:sx n="71" d="100"/>
          <a:sy n="71" d="100"/>
        </p:scale>
        <p:origin x="-504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12ABD6-9E12-4F7A-9A6C-BD8F4473ECCA}" type="doc">
      <dgm:prSet loTypeId="urn:microsoft.com/office/officeart/2005/8/layout/cycle3" loCatId="cycle" qsTypeId="urn:microsoft.com/office/officeart/2005/8/quickstyle/3d7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2807E595-A97B-4A01-9A71-7632277B0B13}">
      <dgm:prSet phldrT="[Текст]" custT="1"/>
      <dgm:spPr/>
      <dgm:t>
        <a:bodyPr/>
        <a:lstStyle/>
        <a:p>
          <a:r>
            <a:rPr lang="uk-UA" sz="1600" b="1" dirty="0" smtClean="0"/>
            <a:t>Урок-бесіда</a:t>
          </a:r>
          <a:endParaRPr lang="ru-RU" sz="1600" b="1" dirty="0"/>
        </a:p>
      </dgm:t>
    </dgm:pt>
    <dgm:pt modelId="{9164B4D5-C804-41AA-8CE9-9B5A875949DA}" type="parTrans" cxnId="{6635C6D4-A68E-4D8C-BF73-C12DA65E5501}">
      <dgm:prSet/>
      <dgm:spPr/>
      <dgm:t>
        <a:bodyPr/>
        <a:lstStyle/>
        <a:p>
          <a:endParaRPr lang="ru-RU" b="1"/>
        </a:p>
      </dgm:t>
    </dgm:pt>
    <dgm:pt modelId="{A8789B35-B794-45FF-AE62-6F4443E3BC3A}" type="sibTrans" cxnId="{6635C6D4-A68E-4D8C-BF73-C12DA65E5501}">
      <dgm:prSet/>
      <dgm:spPr/>
      <dgm:t>
        <a:bodyPr/>
        <a:lstStyle/>
        <a:p>
          <a:endParaRPr lang="ru-RU" b="1"/>
        </a:p>
      </dgm:t>
    </dgm:pt>
    <dgm:pt modelId="{AE41D976-4154-4A5E-9EA4-CC690853A347}">
      <dgm:prSet phldrT="[Текст]" custT="1"/>
      <dgm:spPr/>
      <dgm:t>
        <a:bodyPr/>
        <a:lstStyle/>
        <a:p>
          <a:r>
            <a:rPr lang="uk-UA" sz="1600" b="1" dirty="0" smtClean="0"/>
            <a:t>Урок-конференція</a:t>
          </a:r>
          <a:endParaRPr lang="ru-RU" sz="1600" b="1" dirty="0"/>
        </a:p>
      </dgm:t>
    </dgm:pt>
    <dgm:pt modelId="{B34047C6-7498-4243-AAB5-624340214388}" type="parTrans" cxnId="{3984DB7B-4299-457A-BE9B-88D1153D6D4C}">
      <dgm:prSet/>
      <dgm:spPr/>
      <dgm:t>
        <a:bodyPr/>
        <a:lstStyle/>
        <a:p>
          <a:endParaRPr lang="ru-RU" b="1"/>
        </a:p>
      </dgm:t>
    </dgm:pt>
    <dgm:pt modelId="{6F8EAB9E-E361-4A93-90BF-9C4B3C0452C5}" type="sibTrans" cxnId="{3984DB7B-4299-457A-BE9B-88D1153D6D4C}">
      <dgm:prSet/>
      <dgm:spPr/>
      <dgm:t>
        <a:bodyPr/>
        <a:lstStyle/>
        <a:p>
          <a:endParaRPr lang="ru-RU" b="1"/>
        </a:p>
      </dgm:t>
    </dgm:pt>
    <dgm:pt modelId="{F5102AFD-035F-4F1D-A8E0-01762A2C8570}">
      <dgm:prSet phldrT="[Текст]" custT="1"/>
      <dgm:spPr/>
      <dgm:t>
        <a:bodyPr/>
        <a:lstStyle/>
        <a:p>
          <a:r>
            <a:rPr lang="uk-UA" sz="1600" b="1" dirty="0" smtClean="0"/>
            <a:t>Урок-імпровізація</a:t>
          </a:r>
          <a:endParaRPr lang="ru-RU" sz="1600" b="1" dirty="0"/>
        </a:p>
      </dgm:t>
    </dgm:pt>
    <dgm:pt modelId="{8C615135-DFA4-40EA-BD16-DCC9C7B8540F}" type="parTrans" cxnId="{57F23DE0-6ADB-4BFC-94B7-7D734B6F56D9}">
      <dgm:prSet/>
      <dgm:spPr/>
      <dgm:t>
        <a:bodyPr/>
        <a:lstStyle/>
        <a:p>
          <a:endParaRPr lang="ru-RU" b="1"/>
        </a:p>
      </dgm:t>
    </dgm:pt>
    <dgm:pt modelId="{F8A3404C-4E24-4E3D-93D4-79118EB65F80}" type="sibTrans" cxnId="{57F23DE0-6ADB-4BFC-94B7-7D734B6F56D9}">
      <dgm:prSet/>
      <dgm:spPr/>
      <dgm:t>
        <a:bodyPr/>
        <a:lstStyle/>
        <a:p>
          <a:endParaRPr lang="ru-RU" b="1"/>
        </a:p>
      </dgm:t>
    </dgm:pt>
    <dgm:pt modelId="{A59F3861-23F9-4FCA-9D43-E4E44462E314}">
      <dgm:prSet phldrT="[Текст]" custT="1"/>
      <dgm:spPr/>
      <dgm:t>
        <a:bodyPr/>
        <a:lstStyle/>
        <a:p>
          <a:r>
            <a:rPr lang="uk-UA" sz="1600" b="1" dirty="0" smtClean="0"/>
            <a:t>Урок-експеримент</a:t>
          </a:r>
          <a:endParaRPr lang="ru-RU" sz="1600" b="1" dirty="0"/>
        </a:p>
      </dgm:t>
    </dgm:pt>
    <dgm:pt modelId="{F15499B5-7A85-4137-B245-F0428F811D53}" type="parTrans" cxnId="{98228B65-BB21-4DCA-84DC-A169B1B2E2BA}">
      <dgm:prSet/>
      <dgm:spPr/>
      <dgm:t>
        <a:bodyPr/>
        <a:lstStyle/>
        <a:p>
          <a:endParaRPr lang="ru-RU" b="1"/>
        </a:p>
      </dgm:t>
    </dgm:pt>
    <dgm:pt modelId="{DFD21F52-9662-4357-A93A-B9C3E83F4FB7}" type="sibTrans" cxnId="{98228B65-BB21-4DCA-84DC-A169B1B2E2BA}">
      <dgm:prSet/>
      <dgm:spPr/>
      <dgm:t>
        <a:bodyPr/>
        <a:lstStyle/>
        <a:p>
          <a:endParaRPr lang="ru-RU" b="1"/>
        </a:p>
      </dgm:t>
    </dgm:pt>
    <dgm:pt modelId="{95A8E4F6-25FE-4926-B040-4D1183F1C439}">
      <dgm:prSet phldrT="[Текст]" custT="1"/>
      <dgm:spPr/>
      <dgm:t>
        <a:bodyPr/>
        <a:lstStyle/>
        <a:p>
          <a:r>
            <a:rPr lang="uk-UA" sz="1600" b="1" dirty="0" smtClean="0"/>
            <a:t>Урок-екскурсія</a:t>
          </a:r>
          <a:endParaRPr lang="ru-RU" sz="1600" b="1" dirty="0"/>
        </a:p>
      </dgm:t>
    </dgm:pt>
    <dgm:pt modelId="{C0CDF446-2683-496B-836B-75C9D8FE270D}" type="sibTrans" cxnId="{07788A5C-FAF1-461D-8A7B-B0B96BFEDC3A}">
      <dgm:prSet/>
      <dgm:spPr/>
      <dgm:t>
        <a:bodyPr/>
        <a:lstStyle/>
        <a:p>
          <a:endParaRPr lang="ru-RU" b="1"/>
        </a:p>
      </dgm:t>
    </dgm:pt>
    <dgm:pt modelId="{F63D33A4-383D-4C13-B238-B63A2D712CB2}" type="parTrans" cxnId="{07788A5C-FAF1-461D-8A7B-B0B96BFEDC3A}">
      <dgm:prSet/>
      <dgm:spPr/>
      <dgm:t>
        <a:bodyPr/>
        <a:lstStyle/>
        <a:p>
          <a:endParaRPr lang="ru-RU" b="1"/>
        </a:p>
      </dgm:t>
    </dgm:pt>
    <dgm:pt modelId="{E8068787-2741-44D7-AB93-A36595DAAFC1}">
      <dgm:prSet phldrT="[Текст]" custT="1"/>
      <dgm:spPr/>
      <dgm:t>
        <a:bodyPr/>
        <a:lstStyle/>
        <a:p>
          <a:r>
            <a:rPr lang="uk-UA" sz="1600" b="1" dirty="0" smtClean="0"/>
            <a:t>Урок-засідання</a:t>
          </a:r>
          <a:endParaRPr lang="ru-RU" sz="1600" b="1" dirty="0"/>
        </a:p>
      </dgm:t>
    </dgm:pt>
    <dgm:pt modelId="{1F0DD700-2CEA-4609-AE1D-BCA4473567BB}" type="parTrans" cxnId="{38D6DA48-8324-4F7C-9EF5-A80ED6F5C1A0}">
      <dgm:prSet/>
      <dgm:spPr/>
      <dgm:t>
        <a:bodyPr/>
        <a:lstStyle/>
        <a:p>
          <a:endParaRPr lang="ru-RU" b="1"/>
        </a:p>
      </dgm:t>
    </dgm:pt>
    <dgm:pt modelId="{271D4660-D3A1-4B8A-86C2-520595F4B974}" type="sibTrans" cxnId="{38D6DA48-8324-4F7C-9EF5-A80ED6F5C1A0}">
      <dgm:prSet/>
      <dgm:spPr/>
      <dgm:t>
        <a:bodyPr/>
        <a:lstStyle/>
        <a:p>
          <a:endParaRPr lang="ru-RU" b="1"/>
        </a:p>
      </dgm:t>
    </dgm:pt>
    <dgm:pt modelId="{C25634D7-E238-42E2-A95F-0E214E02C856}">
      <dgm:prSet phldrT="[Текст]" custT="1"/>
      <dgm:spPr/>
      <dgm:t>
        <a:bodyPr/>
        <a:lstStyle/>
        <a:p>
          <a:r>
            <a:rPr lang="uk-UA" sz="1600" b="1" dirty="0" smtClean="0"/>
            <a:t>Урок-змагання</a:t>
          </a:r>
          <a:endParaRPr lang="ru-RU" sz="1600" b="1" dirty="0"/>
        </a:p>
      </dgm:t>
    </dgm:pt>
    <dgm:pt modelId="{9B19278F-8CEE-4D18-ADBD-D48B3D536141}" type="parTrans" cxnId="{82EBC751-BED1-479C-9B59-F7A6BF2546C3}">
      <dgm:prSet/>
      <dgm:spPr/>
      <dgm:t>
        <a:bodyPr/>
        <a:lstStyle/>
        <a:p>
          <a:endParaRPr lang="ru-RU" b="1"/>
        </a:p>
      </dgm:t>
    </dgm:pt>
    <dgm:pt modelId="{A97CEC70-4ABA-468B-B99F-369A3388C25C}" type="sibTrans" cxnId="{82EBC751-BED1-479C-9B59-F7A6BF2546C3}">
      <dgm:prSet/>
      <dgm:spPr/>
      <dgm:t>
        <a:bodyPr/>
        <a:lstStyle/>
        <a:p>
          <a:endParaRPr lang="ru-RU" b="1"/>
        </a:p>
      </dgm:t>
    </dgm:pt>
    <dgm:pt modelId="{E332AEAE-C08C-4FC4-8407-45E6FDB406D8}">
      <dgm:prSet phldrT="[Текст]" custT="1"/>
      <dgm:spPr/>
      <dgm:t>
        <a:bodyPr/>
        <a:lstStyle/>
        <a:p>
          <a:r>
            <a:rPr lang="uk-UA" sz="1600" b="1" dirty="0" smtClean="0"/>
            <a:t>Урок-дискусія</a:t>
          </a:r>
          <a:endParaRPr lang="ru-RU" sz="1600" b="1" dirty="0"/>
        </a:p>
      </dgm:t>
    </dgm:pt>
    <dgm:pt modelId="{D2FCE288-0F1D-4965-84AF-4BAF95F3629E}" type="parTrans" cxnId="{036171DC-BB30-44A8-B07F-1A4F7682C36E}">
      <dgm:prSet/>
      <dgm:spPr/>
      <dgm:t>
        <a:bodyPr/>
        <a:lstStyle/>
        <a:p>
          <a:endParaRPr lang="ru-RU" b="1"/>
        </a:p>
      </dgm:t>
    </dgm:pt>
    <dgm:pt modelId="{F5F8114C-EE3D-424D-8B18-C3B77531AC46}" type="sibTrans" cxnId="{036171DC-BB30-44A8-B07F-1A4F7682C36E}">
      <dgm:prSet/>
      <dgm:spPr/>
      <dgm:t>
        <a:bodyPr/>
        <a:lstStyle/>
        <a:p>
          <a:endParaRPr lang="ru-RU" b="1"/>
        </a:p>
      </dgm:t>
    </dgm:pt>
    <dgm:pt modelId="{735412AC-DBF9-44A3-A210-1DFC30F809EE}">
      <dgm:prSet phldrT="[Текст]" custT="1"/>
      <dgm:spPr/>
      <dgm:t>
        <a:bodyPr/>
        <a:lstStyle/>
        <a:p>
          <a:r>
            <a:rPr lang="uk-UA" sz="1600" b="1" dirty="0" smtClean="0"/>
            <a:t>Урок-подорож</a:t>
          </a:r>
          <a:endParaRPr lang="ru-RU" sz="1600" b="1" dirty="0"/>
        </a:p>
      </dgm:t>
    </dgm:pt>
    <dgm:pt modelId="{F2C4DD3B-E3E5-40DC-85AF-EFAA5077C777}" type="parTrans" cxnId="{BCAAD31E-D8D5-441C-AC02-7821A220F40E}">
      <dgm:prSet/>
      <dgm:spPr/>
      <dgm:t>
        <a:bodyPr/>
        <a:lstStyle/>
        <a:p>
          <a:endParaRPr lang="ru-RU" b="1"/>
        </a:p>
      </dgm:t>
    </dgm:pt>
    <dgm:pt modelId="{C5CAAACD-13B8-4594-B18D-08441A96E384}" type="sibTrans" cxnId="{BCAAD31E-D8D5-441C-AC02-7821A220F40E}">
      <dgm:prSet/>
      <dgm:spPr/>
      <dgm:t>
        <a:bodyPr/>
        <a:lstStyle/>
        <a:p>
          <a:endParaRPr lang="ru-RU" b="1"/>
        </a:p>
      </dgm:t>
    </dgm:pt>
    <dgm:pt modelId="{21C0F172-D9A5-4887-B34A-EC6C7C6D3C2B}">
      <dgm:prSet phldrT="[Текст]" custT="1"/>
      <dgm:spPr/>
      <dgm:t>
        <a:bodyPr/>
        <a:lstStyle/>
        <a:p>
          <a:r>
            <a:rPr lang="uk-UA" sz="1600" b="1" dirty="0" smtClean="0"/>
            <a:t>Урок-марафон</a:t>
          </a:r>
          <a:endParaRPr lang="ru-RU" sz="1600" b="1" dirty="0"/>
        </a:p>
      </dgm:t>
    </dgm:pt>
    <dgm:pt modelId="{FB55385E-380A-443D-B7EC-EC12297C946B}" type="parTrans" cxnId="{E0A18168-32AE-4AD9-B8FA-D0E4AA60DA8D}">
      <dgm:prSet/>
      <dgm:spPr/>
      <dgm:t>
        <a:bodyPr/>
        <a:lstStyle/>
        <a:p>
          <a:endParaRPr lang="ru-RU" b="1"/>
        </a:p>
      </dgm:t>
    </dgm:pt>
    <dgm:pt modelId="{5B62100F-8463-4F48-88C1-B4955AC881E0}" type="sibTrans" cxnId="{E0A18168-32AE-4AD9-B8FA-D0E4AA60DA8D}">
      <dgm:prSet/>
      <dgm:spPr/>
      <dgm:t>
        <a:bodyPr/>
        <a:lstStyle/>
        <a:p>
          <a:endParaRPr lang="ru-RU" b="1"/>
        </a:p>
      </dgm:t>
    </dgm:pt>
    <dgm:pt modelId="{0EAF88A0-4BE4-4900-90ED-E2EB472E1676}">
      <dgm:prSet phldrT="[Текст]" custT="1"/>
      <dgm:spPr/>
      <dgm:t>
        <a:bodyPr/>
        <a:lstStyle/>
        <a:p>
          <a:r>
            <a:rPr lang="uk-UA" sz="1600" b="1" dirty="0" smtClean="0"/>
            <a:t>Урок-дослідження</a:t>
          </a:r>
          <a:endParaRPr lang="ru-RU" sz="1600" b="1" dirty="0"/>
        </a:p>
      </dgm:t>
    </dgm:pt>
    <dgm:pt modelId="{25C4CE3B-5625-47B3-B2E4-820EDD1FC8B7}" type="parTrans" cxnId="{ED0773F6-1C10-435D-B832-FF8E77177510}">
      <dgm:prSet/>
      <dgm:spPr/>
      <dgm:t>
        <a:bodyPr/>
        <a:lstStyle/>
        <a:p>
          <a:endParaRPr lang="ru-RU" b="1"/>
        </a:p>
      </dgm:t>
    </dgm:pt>
    <dgm:pt modelId="{C140AF09-F314-4843-80B4-F5987290BDFD}" type="sibTrans" cxnId="{ED0773F6-1C10-435D-B832-FF8E77177510}">
      <dgm:prSet/>
      <dgm:spPr/>
      <dgm:t>
        <a:bodyPr/>
        <a:lstStyle/>
        <a:p>
          <a:endParaRPr lang="ru-RU" b="1"/>
        </a:p>
      </dgm:t>
    </dgm:pt>
    <dgm:pt modelId="{0D1EA8DE-3BC2-4FE1-9AC4-090024062A1B}">
      <dgm:prSet phldrT="[Текст]" custT="1"/>
      <dgm:spPr/>
      <dgm:t>
        <a:bodyPr/>
        <a:lstStyle/>
        <a:p>
          <a:r>
            <a:rPr lang="uk-UA" sz="1600" b="1" dirty="0" smtClean="0"/>
            <a:t>Урок-гра</a:t>
          </a:r>
          <a:endParaRPr lang="ru-RU" sz="1600" b="1" dirty="0"/>
        </a:p>
      </dgm:t>
    </dgm:pt>
    <dgm:pt modelId="{A3C0DB47-4A17-4485-AE1D-C04A6564873E}" type="parTrans" cxnId="{E9306B1A-8AE8-47F9-81A6-FB6A644546A1}">
      <dgm:prSet/>
      <dgm:spPr/>
      <dgm:t>
        <a:bodyPr/>
        <a:lstStyle/>
        <a:p>
          <a:endParaRPr lang="ru-RU" b="1"/>
        </a:p>
      </dgm:t>
    </dgm:pt>
    <dgm:pt modelId="{635CFF2E-85A1-490A-A5F2-6A943F822EBC}" type="sibTrans" cxnId="{E9306B1A-8AE8-47F9-81A6-FB6A644546A1}">
      <dgm:prSet/>
      <dgm:spPr/>
      <dgm:t>
        <a:bodyPr/>
        <a:lstStyle/>
        <a:p>
          <a:endParaRPr lang="ru-RU" b="1"/>
        </a:p>
      </dgm:t>
    </dgm:pt>
    <dgm:pt modelId="{B281004C-9F8F-40C7-8C32-01EB1033F505}" type="pres">
      <dgm:prSet presAssocID="{3612ABD6-9E12-4F7A-9A6C-BD8F4473ECC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D295CC0-38ED-4536-8C46-E49502BB4F74}" type="pres">
      <dgm:prSet presAssocID="{3612ABD6-9E12-4F7A-9A6C-BD8F4473ECCA}" presName="cycle" presStyleCnt="0"/>
      <dgm:spPr/>
      <dgm:t>
        <a:bodyPr/>
        <a:lstStyle/>
        <a:p>
          <a:endParaRPr lang="ru-RU"/>
        </a:p>
      </dgm:t>
    </dgm:pt>
    <dgm:pt modelId="{4F96D249-DEA5-4329-B4DF-B75AEBD20C72}" type="pres">
      <dgm:prSet presAssocID="{2807E595-A97B-4A01-9A71-7632277B0B13}" presName="nodeFirstNode" presStyleLbl="node1" presStyleIdx="0" presStyleCnt="12" custScaleX="149039" custScaleY="115423" custRadScaleRad="103834" custRadScaleInc="548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5262E8-CF3F-4E98-8E96-EAD2B56B1802}" type="pres">
      <dgm:prSet presAssocID="{A8789B35-B794-45FF-AE62-6F4443E3BC3A}" presName="sibTransFirstNode" presStyleLbl="bgShp" presStyleIdx="0" presStyleCnt="1" custLinFactNeighborX="-6732" custLinFactNeighborY="1669"/>
      <dgm:spPr/>
      <dgm:t>
        <a:bodyPr/>
        <a:lstStyle/>
        <a:p>
          <a:endParaRPr lang="ru-RU"/>
        </a:p>
      </dgm:t>
    </dgm:pt>
    <dgm:pt modelId="{007C891A-0E19-40A3-BC76-2771ECA68D9F}" type="pres">
      <dgm:prSet presAssocID="{AE41D976-4154-4A5E-9EA4-CC690853A347}" presName="nodeFollowingNodes" presStyleLbl="node1" presStyleIdx="1" presStyleCnt="12" custScaleX="214940" custScaleY="123396" custRadScaleRad="126053" custRadScaleInc="1039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DD7733-04D3-455D-B90F-88A30E0D42D4}" type="pres">
      <dgm:prSet presAssocID="{F5102AFD-035F-4F1D-A8E0-01762A2C8570}" presName="nodeFollowingNodes" presStyleLbl="node1" presStyleIdx="2" presStyleCnt="12" custScaleX="226289" custScaleY="135159" custRadScaleRad="97637" custRadScaleInc="1275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FB6F29-7EE1-481E-87B6-66AB8B285023}" type="pres">
      <dgm:prSet presAssocID="{95A8E4F6-25FE-4926-B040-4D1183F1C439}" presName="nodeFollowingNodes" presStyleLbl="node1" presStyleIdx="3" presStyleCnt="12" custScaleX="172641" custScaleY="145839" custRadScaleRad="98971" custRadScaleInc="-621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6E9345-D82B-4265-8873-C62920C1E057}" type="pres">
      <dgm:prSet presAssocID="{A59F3861-23F9-4FCA-9D43-E4E44462E314}" presName="nodeFollowingNodes" presStyleLbl="node1" presStyleIdx="4" presStyleCnt="12" custScaleX="160379" custScaleY="126371" custRadScaleRad="104887" custRadScaleInc="-176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A03958-5E5F-4E89-B9A4-EFD5801C5F67}" type="pres">
      <dgm:prSet presAssocID="{E8068787-2741-44D7-AB93-A36595DAAFC1}" presName="nodeFollowingNodes" presStyleLbl="node1" presStyleIdx="5" presStyleCnt="12" custScaleX="212787" custScaleY="121412" custRadScaleRad="144338" custRadScaleInc="-942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832A43-F244-40DC-AFED-E162945876B5}" type="pres">
      <dgm:prSet presAssocID="{C25634D7-E238-42E2-A95F-0E214E02C856}" presName="nodeFollowingNodes" presStyleLbl="node1" presStyleIdx="6" presStyleCnt="12" custScaleX="174765" custScaleY="111358" custRadScaleRad="107408" custRadScaleInc="-512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D1C105-CF64-416E-AC6B-351C63D76992}" type="pres">
      <dgm:prSet presAssocID="{E332AEAE-C08C-4FC4-8407-45E6FDB406D8}" presName="nodeFollowingNodes" presStyleLbl="node1" presStyleIdx="7" presStyleCnt="12" custScaleX="174993" custScaleY="112179" custRadScaleRad="97204" custRadScaleInc="246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3D59CB-52B9-42EE-BCE4-EA69884535E7}" type="pres">
      <dgm:prSet presAssocID="{735412AC-DBF9-44A3-A210-1DFC30F809EE}" presName="nodeFollowingNodes" presStyleLbl="node1" presStyleIdx="8" presStyleCnt="12" custScaleX="165638" custScaleY="112359" custRadScaleRad="66580" custRadScaleInc="-76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34755C-29B4-4AC6-947C-270B77D4A0D8}" type="pres">
      <dgm:prSet presAssocID="{21C0F172-D9A5-4887-B34A-EC6C7C6D3C2B}" presName="nodeFollowingNodes" presStyleLbl="node1" presStyleIdx="9" presStyleCnt="12" custScaleX="165868" custScaleY="122940" custRadScaleRad="49708" custRadScaleInc="8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FD3658-882D-4B1D-8357-309DFA3631B6}" type="pres">
      <dgm:prSet presAssocID="{0EAF88A0-4BE4-4900-90ED-E2EB472E1676}" presName="nodeFollowingNodes" presStyleLbl="node1" presStyleIdx="10" presStyleCnt="12" custScaleX="201182" custScaleY="157269" custRadScaleRad="52775" custRadScaleInc="585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F27820-D4B2-46F5-BD28-02290744DF61}" type="pres">
      <dgm:prSet presAssocID="{0D1EA8DE-3BC2-4FE1-9AC4-090024062A1B}" presName="nodeFollowingNodes" presStyleLbl="node1" presStyleIdx="11" presStyleCnt="12" custScaleX="120428" custScaleY="133701" custRadScaleRad="84067" custRadScaleInc="225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43D7FF4-37A9-48DB-893B-41517B684502}" type="presOf" srcId="{E332AEAE-C08C-4FC4-8407-45E6FDB406D8}" destId="{2CD1C105-CF64-416E-AC6B-351C63D76992}" srcOrd="0" destOrd="0" presId="urn:microsoft.com/office/officeart/2005/8/layout/cycle3"/>
    <dgm:cxn modelId="{38D6DA48-8324-4F7C-9EF5-A80ED6F5C1A0}" srcId="{3612ABD6-9E12-4F7A-9A6C-BD8F4473ECCA}" destId="{E8068787-2741-44D7-AB93-A36595DAAFC1}" srcOrd="5" destOrd="0" parTransId="{1F0DD700-2CEA-4609-AE1D-BCA4473567BB}" sibTransId="{271D4660-D3A1-4B8A-86C2-520595F4B974}"/>
    <dgm:cxn modelId="{A5610681-C86A-455E-944E-A9BF71779AB6}" type="presOf" srcId="{2807E595-A97B-4A01-9A71-7632277B0B13}" destId="{4F96D249-DEA5-4329-B4DF-B75AEBD20C72}" srcOrd="0" destOrd="0" presId="urn:microsoft.com/office/officeart/2005/8/layout/cycle3"/>
    <dgm:cxn modelId="{38344024-3E66-4E34-B1C9-C04695BC0B9A}" type="presOf" srcId="{F5102AFD-035F-4F1D-A8E0-01762A2C8570}" destId="{ADDD7733-04D3-455D-B90F-88A30E0D42D4}" srcOrd="0" destOrd="0" presId="urn:microsoft.com/office/officeart/2005/8/layout/cycle3"/>
    <dgm:cxn modelId="{5D1DD11B-D7B3-4D94-8CAB-E184B3D2B773}" type="presOf" srcId="{0D1EA8DE-3BC2-4FE1-9AC4-090024062A1B}" destId="{CFF27820-D4B2-46F5-BD28-02290744DF61}" srcOrd="0" destOrd="0" presId="urn:microsoft.com/office/officeart/2005/8/layout/cycle3"/>
    <dgm:cxn modelId="{82EBC751-BED1-479C-9B59-F7A6BF2546C3}" srcId="{3612ABD6-9E12-4F7A-9A6C-BD8F4473ECCA}" destId="{C25634D7-E238-42E2-A95F-0E214E02C856}" srcOrd="6" destOrd="0" parTransId="{9B19278F-8CEE-4D18-ADBD-D48B3D536141}" sibTransId="{A97CEC70-4ABA-468B-B99F-369A3388C25C}"/>
    <dgm:cxn modelId="{036171DC-BB30-44A8-B07F-1A4F7682C36E}" srcId="{3612ABD6-9E12-4F7A-9A6C-BD8F4473ECCA}" destId="{E332AEAE-C08C-4FC4-8407-45E6FDB406D8}" srcOrd="7" destOrd="0" parTransId="{D2FCE288-0F1D-4965-84AF-4BAF95F3629E}" sibTransId="{F5F8114C-EE3D-424D-8B18-C3B77531AC46}"/>
    <dgm:cxn modelId="{3984DB7B-4299-457A-BE9B-88D1153D6D4C}" srcId="{3612ABD6-9E12-4F7A-9A6C-BD8F4473ECCA}" destId="{AE41D976-4154-4A5E-9EA4-CC690853A347}" srcOrd="1" destOrd="0" parTransId="{B34047C6-7498-4243-AAB5-624340214388}" sibTransId="{6F8EAB9E-E361-4A93-90BF-9C4B3C0452C5}"/>
    <dgm:cxn modelId="{8097344A-F9F6-4E6D-AA91-4C73256796CD}" type="presOf" srcId="{0EAF88A0-4BE4-4900-90ED-E2EB472E1676}" destId="{1DFD3658-882D-4B1D-8357-309DFA3631B6}" srcOrd="0" destOrd="0" presId="urn:microsoft.com/office/officeart/2005/8/layout/cycle3"/>
    <dgm:cxn modelId="{ACE14956-3B5D-4055-9A18-AC428C791BA8}" type="presOf" srcId="{3612ABD6-9E12-4F7A-9A6C-BD8F4473ECCA}" destId="{B281004C-9F8F-40C7-8C32-01EB1033F505}" srcOrd="0" destOrd="0" presId="urn:microsoft.com/office/officeart/2005/8/layout/cycle3"/>
    <dgm:cxn modelId="{07788A5C-FAF1-461D-8A7B-B0B96BFEDC3A}" srcId="{3612ABD6-9E12-4F7A-9A6C-BD8F4473ECCA}" destId="{95A8E4F6-25FE-4926-B040-4D1183F1C439}" srcOrd="3" destOrd="0" parTransId="{F63D33A4-383D-4C13-B238-B63A2D712CB2}" sibTransId="{C0CDF446-2683-496B-836B-75C9D8FE270D}"/>
    <dgm:cxn modelId="{F2DD2249-6A13-4CB7-9300-5E4FA291BADB}" type="presOf" srcId="{AE41D976-4154-4A5E-9EA4-CC690853A347}" destId="{007C891A-0E19-40A3-BC76-2771ECA68D9F}" srcOrd="0" destOrd="0" presId="urn:microsoft.com/office/officeart/2005/8/layout/cycle3"/>
    <dgm:cxn modelId="{6635C6D4-A68E-4D8C-BF73-C12DA65E5501}" srcId="{3612ABD6-9E12-4F7A-9A6C-BD8F4473ECCA}" destId="{2807E595-A97B-4A01-9A71-7632277B0B13}" srcOrd="0" destOrd="0" parTransId="{9164B4D5-C804-41AA-8CE9-9B5A875949DA}" sibTransId="{A8789B35-B794-45FF-AE62-6F4443E3BC3A}"/>
    <dgm:cxn modelId="{57F23DE0-6ADB-4BFC-94B7-7D734B6F56D9}" srcId="{3612ABD6-9E12-4F7A-9A6C-BD8F4473ECCA}" destId="{F5102AFD-035F-4F1D-A8E0-01762A2C8570}" srcOrd="2" destOrd="0" parTransId="{8C615135-DFA4-40EA-BD16-DCC9C7B8540F}" sibTransId="{F8A3404C-4E24-4E3D-93D4-79118EB65F80}"/>
    <dgm:cxn modelId="{CB79A7AC-BE2B-4158-BACB-E8784953212F}" type="presOf" srcId="{21C0F172-D9A5-4887-B34A-EC6C7C6D3C2B}" destId="{9734755C-29B4-4AC6-947C-270B77D4A0D8}" srcOrd="0" destOrd="0" presId="urn:microsoft.com/office/officeart/2005/8/layout/cycle3"/>
    <dgm:cxn modelId="{BCAAD31E-D8D5-441C-AC02-7821A220F40E}" srcId="{3612ABD6-9E12-4F7A-9A6C-BD8F4473ECCA}" destId="{735412AC-DBF9-44A3-A210-1DFC30F809EE}" srcOrd="8" destOrd="0" parTransId="{F2C4DD3B-E3E5-40DC-85AF-EFAA5077C777}" sibTransId="{C5CAAACD-13B8-4594-B18D-08441A96E384}"/>
    <dgm:cxn modelId="{E0A18168-32AE-4AD9-B8FA-D0E4AA60DA8D}" srcId="{3612ABD6-9E12-4F7A-9A6C-BD8F4473ECCA}" destId="{21C0F172-D9A5-4887-B34A-EC6C7C6D3C2B}" srcOrd="9" destOrd="0" parTransId="{FB55385E-380A-443D-B7EC-EC12297C946B}" sibTransId="{5B62100F-8463-4F48-88C1-B4955AC881E0}"/>
    <dgm:cxn modelId="{E9306B1A-8AE8-47F9-81A6-FB6A644546A1}" srcId="{3612ABD6-9E12-4F7A-9A6C-BD8F4473ECCA}" destId="{0D1EA8DE-3BC2-4FE1-9AC4-090024062A1B}" srcOrd="11" destOrd="0" parTransId="{A3C0DB47-4A17-4485-AE1D-C04A6564873E}" sibTransId="{635CFF2E-85A1-490A-A5F2-6A943F822EBC}"/>
    <dgm:cxn modelId="{F9E510EE-7B12-41DF-A522-696266BCC873}" type="presOf" srcId="{A8789B35-B794-45FF-AE62-6F4443E3BC3A}" destId="{D85262E8-CF3F-4E98-8E96-EAD2B56B1802}" srcOrd="0" destOrd="0" presId="urn:microsoft.com/office/officeart/2005/8/layout/cycle3"/>
    <dgm:cxn modelId="{98228B65-BB21-4DCA-84DC-A169B1B2E2BA}" srcId="{3612ABD6-9E12-4F7A-9A6C-BD8F4473ECCA}" destId="{A59F3861-23F9-4FCA-9D43-E4E44462E314}" srcOrd="4" destOrd="0" parTransId="{F15499B5-7A85-4137-B245-F0428F811D53}" sibTransId="{DFD21F52-9662-4357-A93A-B9C3E83F4FB7}"/>
    <dgm:cxn modelId="{DAFF7BBB-AA1C-4A08-8DA7-C89CC0B04413}" type="presOf" srcId="{C25634D7-E238-42E2-A95F-0E214E02C856}" destId="{CB832A43-F244-40DC-AFED-E162945876B5}" srcOrd="0" destOrd="0" presId="urn:microsoft.com/office/officeart/2005/8/layout/cycle3"/>
    <dgm:cxn modelId="{0CB1D7C4-F5E6-4770-8406-9FC648549F96}" type="presOf" srcId="{E8068787-2741-44D7-AB93-A36595DAAFC1}" destId="{25A03958-5E5F-4E89-B9A4-EFD5801C5F67}" srcOrd="0" destOrd="0" presId="urn:microsoft.com/office/officeart/2005/8/layout/cycle3"/>
    <dgm:cxn modelId="{DAA73941-72AD-4144-A5ED-C84631973922}" type="presOf" srcId="{95A8E4F6-25FE-4926-B040-4D1183F1C439}" destId="{D7FB6F29-7EE1-481E-87B6-66AB8B285023}" srcOrd="0" destOrd="0" presId="urn:microsoft.com/office/officeart/2005/8/layout/cycle3"/>
    <dgm:cxn modelId="{6202906F-ADB5-4C30-8177-E02162CD9C3B}" type="presOf" srcId="{A59F3861-23F9-4FCA-9D43-E4E44462E314}" destId="{7C6E9345-D82B-4265-8873-C62920C1E057}" srcOrd="0" destOrd="0" presId="urn:microsoft.com/office/officeart/2005/8/layout/cycle3"/>
    <dgm:cxn modelId="{ED0773F6-1C10-435D-B832-FF8E77177510}" srcId="{3612ABD6-9E12-4F7A-9A6C-BD8F4473ECCA}" destId="{0EAF88A0-4BE4-4900-90ED-E2EB472E1676}" srcOrd="10" destOrd="0" parTransId="{25C4CE3B-5625-47B3-B2E4-820EDD1FC8B7}" sibTransId="{C140AF09-F314-4843-80B4-F5987290BDFD}"/>
    <dgm:cxn modelId="{809459DD-8487-4DDE-B29F-42FFFBB486F9}" type="presOf" srcId="{735412AC-DBF9-44A3-A210-1DFC30F809EE}" destId="{073D59CB-52B9-42EE-BCE4-EA69884535E7}" srcOrd="0" destOrd="0" presId="urn:microsoft.com/office/officeart/2005/8/layout/cycle3"/>
    <dgm:cxn modelId="{F77D5FEB-DDE8-4B9A-9BB4-1E32C54A3C58}" type="presParOf" srcId="{B281004C-9F8F-40C7-8C32-01EB1033F505}" destId="{1D295CC0-38ED-4536-8C46-E49502BB4F74}" srcOrd="0" destOrd="0" presId="urn:microsoft.com/office/officeart/2005/8/layout/cycle3"/>
    <dgm:cxn modelId="{DDE3803E-57E7-4853-9FCA-2DF4B016B9CA}" type="presParOf" srcId="{1D295CC0-38ED-4536-8C46-E49502BB4F74}" destId="{4F96D249-DEA5-4329-B4DF-B75AEBD20C72}" srcOrd="0" destOrd="0" presId="urn:microsoft.com/office/officeart/2005/8/layout/cycle3"/>
    <dgm:cxn modelId="{81679905-F61A-4C43-A73D-CA4B503F9F3B}" type="presParOf" srcId="{1D295CC0-38ED-4536-8C46-E49502BB4F74}" destId="{D85262E8-CF3F-4E98-8E96-EAD2B56B1802}" srcOrd="1" destOrd="0" presId="urn:microsoft.com/office/officeart/2005/8/layout/cycle3"/>
    <dgm:cxn modelId="{40BE4DC4-0F02-4B86-AD19-E7279952E238}" type="presParOf" srcId="{1D295CC0-38ED-4536-8C46-E49502BB4F74}" destId="{007C891A-0E19-40A3-BC76-2771ECA68D9F}" srcOrd="2" destOrd="0" presId="urn:microsoft.com/office/officeart/2005/8/layout/cycle3"/>
    <dgm:cxn modelId="{911C6ADD-6975-42DD-849E-5C13168C4F0F}" type="presParOf" srcId="{1D295CC0-38ED-4536-8C46-E49502BB4F74}" destId="{ADDD7733-04D3-455D-B90F-88A30E0D42D4}" srcOrd="3" destOrd="0" presId="urn:microsoft.com/office/officeart/2005/8/layout/cycle3"/>
    <dgm:cxn modelId="{2E0C51C7-081A-4EDB-858A-C547F33CA5F5}" type="presParOf" srcId="{1D295CC0-38ED-4536-8C46-E49502BB4F74}" destId="{D7FB6F29-7EE1-481E-87B6-66AB8B285023}" srcOrd="4" destOrd="0" presId="urn:microsoft.com/office/officeart/2005/8/layout/cycle3"/>
    <dgm:cxn modelId="{E6CE6BCB-7B73-4937-AF43-3A96FC70BCC4}" type="presParOf" srcId="{1D295CC0-38ED-4536-8C46-E49502BB4F74}" destId="{7C6E9345-D82B-4265-8873-C62920C1E057}" srcOrd="5" destOrd="0" presId="urn:microsoft.com/office/officeart/2005/8/layout/cycle3"/>
    <dgm:cxn modelId="{8BB26469-4F41-4C96-8E7A-317759533501}" type="presParOf" srcId="{1D295CC0-38ED-4536-8C46-E49502BB4F74}" destId="{25A03958-5E5F-4E89-B9A4-EFD5801C5F67}" srcOrd="6" destOrd="0" presId="urn:microsoft.com/office/officeart/2005/8/layout/cycle3"/>
    <dgm:cxn modelId="{FCA3C28D-BDC2-49B7-BE56-57F0243584EA}" type="presParOf" srcId="{1D295CC0-38ED-4536-8C46-E49502BB4F74}" destId="{CB832A43-F244-40DC-AFED-E162945876B5}" srcOrd="7" destOrd="0" presId="urn:microsoft.com/office/officeart/2005/8/layout/cycle3"/>
    <dgm:cxn modelId="{8CA1852F-8BA4-4950-B6C5-B41C2A18D17C}" type="presParOf" srcId="{1D295CC0-38ED-4536-8C46-E49502BB4F74}" destId="{2CD1C105-CF64-416E-AC6B-351C63D76992}" srcOrd="8" destOrd="0" presId="urn:microsoft.com/office/officeart/2005/8/layout/cycle3"/>
    <dgm:cxn modelId="{B42EFD35-FBA8-4A9A-95A8-DE5FDE25838C}" type="presParOf" srcId="{1D295CC0-38ED-4536-8C46-E49502BB4F74}" destId="{073D59CB-52B9-42EE-BCE4-EA69884535E7}" srcOrd="9" destOrd="0" presId="urn:microsoft.com/office/officeart/2005/8/layout/cycle3"/>
    <dgm:cxn modelId="{4D6209BB-D7AF-4B49-9594-43FCE2D4FA7E}" type="presParOf" srcId="{1D295CC0-38ED-4536-8C46-E49502BB4F74}" destId="{9734755C-29B4-4AC6-947C-270B77D4A0D8}" srcOrd="10" destOrd="0" presId="urn:microsoft.com/office/officeart/2005/8/layout/cycle3"/>
    <dgm:cxn modelId="{199403C3-6665-4EE2-A73E-C493E78DF3CD}" type="presParOf" srcId="{1D295CC0-38ED-4536-8C46-E49502BB4F74}" destId="{1DFD3658-882D-4B1D-8357-309DFA3631B6}" srcOrd="11" destOrd="0" presId="urn:microsoft.com/office/officeart/2005/8/layout/cycle3"/>
    <dgm:cxn modelId="{01D6DB6D-702D-4F65-A2E3-39B00B1D884C}" type="presParOf" srcId="{1D295CC0-38ED-4536-8C46-E49502BB4F74}" destId="{CFF27820-D4B2-46F5-BD28-02290744DF61}" srcOrd="12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5262E8-CF3F-4E98-8E96-EAD2B56B1802}">
      <dsp:nvSpPr>
        <dsp:cNvPr id="0" name=""/>
        <dsp:cNvSpPr/>
      </dsp:nvSpPr>
      <dsp:spPr>
        <a:xfrm>
          <a:off x="767022" y="-65620"/>
          <a:ext cx="4533193" cy="4533193"/>
        </a:xfrm>
        <a:prstGeom prst="circularArrow">
          <a:avLst>
            <a:gd name="adj1" fmla="val 5544"/>
            <a:gd name="adj2" fmla="val 330680"/>
            <a:gd name="adj3" fmla="val 14609526"/>
            <a:gd name="adj4" fmla="val 16896785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618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D249-DEA5-4329-B4DF-B75AEBD20C72}">
      <dsp:nvSpPr>
        <dsp:cNvPr id="0" name=""/>
        <dsp:cNvSpPr/>
      </dsp:nvSpPr>
      <dsp:spPr>
        <a:xfrm>
          <a:off x="2680277" y="-29226"/>
          <a:ext cx="1317032" cy="50998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/>
            <a:t>Урок-бесіда</a:t>
          </a:r>
          <a:endParaRPr lang="ru-RU" sz="1600" b="1" kern="1200" dirty="0"/>
        </a:p>
      </dsp:txBody>
      <dsp:txXfrm>
        <a:off x="2705172" y="-4331"/>
        <a:ext cx="1267242" cy="460196"/>
      </dsp:txXfrm>
    </dsp:sp>
    <dsp:sp modelId="{007C891A-0E19-40A3-BC76-2771ECA68D9F}">
      <dsp:nvSpPr>
        <dsp:cNvPr id="0" name=""/>
        <dsp:cNvSpPr/>
      </dsp:nvSpPr>
      <dsp:spPr>
        <a:xfrm>
          <a:off x="3756183" y="623746"/>
          <a:ext cx="1899388" cy="54521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/>
            <a:t>Урок-конференція</a:t>
          </a:r>
          <a:endParaRPr lang="ru-RU" sz="1600" b="1" kern="1200" dirty="0"/>
        </a:p>
      </dsp:txBody>
      <dsp:txXfrm>
        <a:off x="3782798" y="650361"/>
        <a:ext cx="1846158" cy="491984"/>
      </dsp:txXfrm>
    </dsp:sp>
    <dsp:sp modelId="{ADDD7733-04D3-455D-B90F-88A30E0D42D4}">
      <dsp:nvSpPr>
        <dsp:cNvPr id="0" name=""/>
        <dsp:cNvSpPr/>
      </dsp:nvSpPr>
      <dsp:spPr>
        <a:xfrm>
          <a:off x="3655894" y="2035428"/>
          <a:ext cx="1999677" cy="59718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/>
            <a:t>Урок-імпровізація</a:t>
          </a:r>
          <a:endParaRPr lang="ru-RU" sz="1600" b="1" kern="1200" dirty="0"/>
        </a:p>
      </dsp:txBody>
      <dsp:txXfrm>
        <a:off x="3685046" y="2064580"/>
        <a:ext cx="1941373" cy="538884"/>
      </dsp:txXfrm>
    </dsp:sp>
    <dsp:sp modelId="{D7FB6F29-7EE1-481E-87B6-66AB8B285023}">
      <dsp:nvSpPr>
        <dsp:cNvPr id="0" name=""/>
        <dsp:cNvSpPr/>
      </dsp:nvSpPr>
      <dsp:spPr>
        <a:xfrm>
          <a:off x="3877604" y="1270641"/>
          <a:ext cx="1525599" cy="64437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/>
            <a:t>Урок-екскурсія</a:t>
          </a:r>
          <a:endParaRPr lang="ru-RU" sz="1600" b="1" kern="1200" dirty="0"/>
        </a:p>
      </dsp:txBody>
      <dsp:txXfrm>
        <a:off x="3909060" y="1302097"/>
        <a:ext cx="1462687" cy="581465"/>
      </dsp:txXfrm>
    </dsp:sp>
    <dsp:sp modelId="{7C6E9345-D82B-4265-8873-C62920C1E057}">
      <dsp:nvSpPr>
        <dsp:cNvPr id="0" name=""/>
        <dsp:cNvSpPr/>
      </dsp:nvSpPr>
      <dsp:spPr>
        <a:xfrm>
          <a:off x="3940118" y="2740292"/>
          <a:ext cx="1417242" cy="55835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/>
            <a:t>Урок-експеримент</a:t>
          </a:r>
          <a:endParaRPr lang="ru-RU" sz="1600" b="1" kern="1200" dirty="0"/>
        </a:p>
      </dsp:txBody>
      <dsp:txXfrm>
        <a:off x="3967375" y="2767549"/>
        <a:ext cx="1362728" cy="503845"/>
      </dsp:txXfrm>
    </dsp:sp>
    <dsp:sp modelId="{25A03958-5E5F-4E89-B9A4-EFD5801C5F67}">
      <dsp:nvSpPr>
        <dsp:cNvPr id="0" name=""/>
        <dsp:cNvSpPr/>
      </dsp:nvSpPr>
      <dsp:spPr>
        <a:xfrm>
          <a:off x="3775209" y="3446997"/>
          <a:ext cx="1880362" cy="53644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/>
            <a:t>Урок-засідання</a:t>
          </a:r>
          <a:endParaRPr lang="ru-RU" sz="1600" b="1" kern="1200" dirty="0"/>
        </a:p>
      </dsp:txBody>
      <dsp:txXfrm>
        <a:off x="3801396" y="3473184"/>
        <a:ext cx="1827988" cy="484074"/>
      </dsp:txXfrm>
    </dsp:sp>
    <dsp:sp modelId="{CB832A43-F244-40DC-AFED-E162945876B5}">
      <dsp:nvSpPr>
        <dsp:cNvPr id="0" name=""/>
        <dsp:cNvSpPr/>
      </dsp:nvSpPr>
      <dsp:spPr>
        <a:xfrm>
          <a:off x="2549349" y="3846017"/>
          <a:ext cx="1544368" cy="49202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/>
            <a:t>Урок-змагання</a:t>
          </a:r>
          <a:endParaRPr lang="ru-RU" sz="1600" b="1" kern="1200" dirty="0"/>
        </a:p>
      </dsp:txBody>
      <dsp:txXfrm>
        <a:off x="2573368" y="3870036"/>
        <a:ext cx="1496330" cy="443987"/>
      </dsp:txXfrm>
    </dsp:sp>
    <dsp:sp modelId="{2CD1C105-CF64-416E-AC6B-351C63D76992}">
      <dsp:nvSpPr>
        <dsp:cNvPr id="0" name=""/>
        <dsp:cNvSpPr/>
      </dsp:nvSpPr>
      <dsp:spPr>
        <a:xfrm>
          <a:off x="913613" y="3415409"/>
          <a:ext cx="1546383" cy="49565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/>
            <a:t>Урок-дискусія</a:t>
          </a:r>
          <a:endParaRPr lang="ru-RU" sz="1600" b="1" kern="1200" dirty="0"/>
        </a:p>
      </dsp:txBody>
      <dsp:txXfrm>
        <a:off x="937809" y="3439605"/>
        <a:ext cx="1497991" cy="447261"/>
      </dsp:txXfrm>
    </dsp:sp>
    <dsp:sp modelId="{073D59CB-52B9-42EE-BCE4-EA69884535E7}">
      <dsp:nvSpPr>
        <dsp:cNvPr id="0" name=""/>
        <dsp:cNvSpPr/>
      </dsp:nvSpPr>
      <dsp:spPr>
        <a:xfrm>
          <a:off x="990753" y="2594787"/>
          <a:ext cx="1463715" cy="49644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/>
            <a:t>Урок-подорож</a:t>
          </a:r>
          <a:endParaRPr lang="ru-RU" sz="1600" b="1" kern="1200" dirty="0"/>
        </a:p>
      </dsp:txBody>
      <dsp:txXfrm>
        <a:off x="1014988" y="2619022"/>
        <a:ext cx="1415245" cy="447978"/>
      </dsp:txXfrm>
    </dsp:sp>
    <dsp:sp modelId="{9734755C-29B4-4AC6-947C-270B77D4A0D8}">
      <dsp:nvSpPr>
        <dsp:cNvPr id="0" name=""/>
        <dsp:cNvSpPr/>
      </dsp:nvSpPr>
      <dsp:spPr>
        <a:xfrm>
          <a:off x="1119036" y="1883183"/>
          <a:ext cx="1465747" cy="5432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/>
            <a:t>Урок-марафон</a:t>
          </a:r>
          <a:endParaRPr lang="ru-RU" sz="1600" b="1" kern="1200" dirty="0"/>
        </a:p>
      </dsp:txBody>
      <dsp:txXfrm>
        <a:off x="1145553" y="1909700"/>
        <a:ext cx="1412713" cy="490166"/>
      </dsp:txXfrm>
    </dsp:sp>
    <dsp:sp modelId="{1DFD3658-882D-4B1D-8357-309DFA3631B6}">
      <dsp:nvSpPr>
        <dsp:cNvPr id="0" name=""/>
        <dsp:cNvSpPr/>
      </dsp:nvSpPr>
      <dsp:spPr>
        <a:xfrm>
          <a:off x="1218002" y="1074903"/>
          <a:ext cx="1777811" cy="6948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/>
            <a:t>Урок-дослідження</a:t>
          </a:r>
          <a:endParaRPr lang="ru-RU" sz="1600" b="1" kern="1200" dirty="0"/>
        </a:p>
      </dsp:txBody>
      <dsp:txXfrm>
        <a:off x="1251923" y="1108824"/>
        <a:ext cx="1709969" cy="627037"/>
      </dsp:txXfrm>
    </dsp:sp>
    <dsp:sp modelId="{CFF27820-D4B2-46F5-BD28-02290744DF61}">
      <dsp:nvSpPr>
        <dsp:cNvPr id="0" name=""/>
        <dsp:cNvSpPr/>
      </dsp:nvSpPr>
      <dsp:spPr>
        <a:xfrm>
          <a:off x="1626104" y="376074"/>
          <a:ext cx="1064201" cy="59074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/>
            <a:t>Урок-гра</a:t>
          </a:r>
          <a:endParaRPr lang="ru-RU" sz="1600" b="1" kern="1200" dirty="0"/>
        </a:p>
      </dsp:txBody>
      <dsp:txXfrm>
        <a:off x="1654942" y="404912"/>
        <a:ext cx="1006525" cy="5330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CF1A0F-5BE1-47EB-B150-B30F3BF029F0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314B1F-468E-44F4-95E8-A907508B33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438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23526-7707-498A-B3A8-BC4EDAA2C55A}" type="datetimeFigureOut">
              <a:rPr lang="ru-RU" smtClean="0"/>
              <a:pPr>
                <a:defRPr/>
              </a:pPr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C6DD2-57D0-469D-937F-DFC989B0828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4471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417D5-58F3-41C2-AC66-EA45CE70AAD9}" type="datetimeFigureOut">
              <a:rPr lang="ru-RU" smtClean="0"/>
              <a:pPr>
                <a:defRPr/>
              </a:pPr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61214-903A-49B2-AA03-B149595FA99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25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C3027-7D7B-4266-B4F0-14955DA5CBF9}" type="datetimeFigureOut">
              <a:rPr lang="ru-RU" smtClean="0"/>
              <a:pPr>
                <a:defRPr/>
              </a:pPr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CB0DD-FD93-458D-B114-053D54E66E7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1611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C7C35-29C8-44AA-BA3A-770B9DB3954A}" type="datetimeFigureOut">
              <a:rPr lang="ru-RU" smtClean="0"/>
              <a:pPr>
                <a:defRPr/>
              </a:pPr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716BC-645C-437A-A810-9E4EE835FE9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5994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17E3C-0160-4D00-BE25-1F0FBE1A7EEF}" type="datetimeFigureOut">
              <a:rPr lang="ru-RU" smtClean="0"/>
              <a:pPr>
                <a:defRPr/>
              </a:pPr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EA444-6E40-4908-8C0E-1E89F2FDD00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0368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6DDBA-3D1C-4536-B961-D01534A823B8}" type="datetimeFigureOut">
              <a:rPr lang="ru-RU" smtClean="0"/>
              <a:pPr>
                <a:defRPr/>
              </a:pPr>
              <a:t>26.03.2024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6CE71-E52F-4837-9EF1-205597A6389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6817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BACE3-A500-409D-BC48-0D50624E5DF5}" type="datetimeFigureOut">
              <a:rPr lang="ru-RU" smtClean="0"/>
              <a:pPr>
                <a:defRPr/>
              </a:pPr>
              <a:t>26.03.2024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C5DD3-49AB-4279-91B6-1EE0D2B8D67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192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14675-2559-451A-8C95-6DB81A129218}" type="datetimeFigureOut">
              <a:rPr lang="ru-RU" smtClean="0"/>
              <a:pPr>
                <a:defRPr/>
              </a:pPr>
              <a:t>26.03.2024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7691A-DFB6-4FE8-B62E-B9B93E4C7A7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6086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864E2-C609-4221-9FD9-F8B4EFE28D86}" type="datetimeFigureOut">
              <a:rPr lang="ru-RU" smtClean="0"/>
              <a:pPr>
                <a:defRPr/>
              </a:pPr>
              <a:t>26.03.2024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3F2CB-381E-477E-8914-BBD9D144F27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090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EDC59-CB52-48B7-B364-B53D25C09CEB}" type="datetimeFigureOut">
              <a:rPr lang="ru-RU" smtClean="0"/>
              <a:pPr>
                <a:defRPr/>
              </a:pPr>
              <a:t>26.03.2024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2650D-F98D-4827-B0BB-A496F859F79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2911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7BC72-95A2-49C3-9713-3515FA4BD1EA}" type="datetimeFigureOut">
              <a:rPr lang="ru-RU" smtClean="0"/>
              <a:pPr>
                <a:defRPr/>
              </a:pPr>
              <a:t>26.03.2024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CE072-2C8E-4E01-9F08-E6C24D9CB74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80204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6" descr="физика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03F970-6FF1-4F4A-ABE3-4063CFD3FC1C}" type="datetimeFigureOut">
              <a:rPr lang="ru-RU" smtClean="0"/>
              <a:pPr>
                <a:defRPr/>
              </a:pPr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5F6801C-7075-49E7-AD90-1DA9D9CFA24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cover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openxmlformats.org/officeDocument/2006/relationships/image" Target="../media/image61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60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10" Type="http://schemas.openxmlformats.org/officeDocument/2006/relationships/image" Target="../media/image71.png"/><Relationship Id="rId4" Type="http://schemas.openxmlformats.org/officeDocument/2006/relationships/image" Target="../media/image65.jpeg"/><Relationship Id="rId9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10" Type="http://schemas.openxmlformats.org/officeDocument/2006/relationships/image" Target="../media/image107.png"/><Relationship Id="rId4" Type="http://schemas.openxmlformats.org/officeDocument/2006/relationships/image" Target="../media/image101.jpeg"/><Relationship Id="rId9" Type="http://schemas.openxmlformats.org/officeDocument/2006/relationships/image" Target="../media/image10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1052736"/>
            <a:ext cx="6552728" cy="1296144"/>
          </a:xfrm>
        </p:spPr>
        <p:txBody>
          <a:bodyPr/>
          <a:lstStyle/>
          <a:p>
            <a:endParaRPr lang="ru-RU" sz="36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299" y="854932"/>
            <a:ext cx="6840760" cy="5040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1052736"/>
            <a:ext cx="6480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7030A0"/>
                </a:solidFill>
                <a:latin typeface="Monotype Corsiva" pitchFamily="66" charset="0"/>
                <a:ea typeface="+mj-ea"/>
                <a:cs typeface="+mj-cs"/>
              </a:rPr>
              <a:t>Заклад </a:t>
            </a:r>
            <a:r>
              <a:rPr lang="uk-UA" sz="3600" b="1" dirty="0">
                <a:solidFill>
                  <a:srgbClr val="7030A0"/>
                </a:solidFill>
                <a:latin typeface="Monotype Corsiva" pitchFamily="66" charset="0"/>
                <a:ea typeface="+mj-ea"/>
                <a:cs typeface="+mj-cs"/>
              </a:rPr>
              <a:t>загальної середньої освіти «</a:t>
            </a:r>
            <a:r>
              <a:rPr lang="uk-UA" sz="3600" b="1" dirty="0" err="1">
                <a:solidFill>
                  <a:srgbClr val="7030A0"/>
                </a:solidFill>
                <a:latin typeface="Monotype Corsiva" pitchFamily="66" charset="0"/>
                <a:ea typeface="+mj-ea"/>
                <a:cs typeface="+mj-cs"/>
              </a:rPr>
              <a:t>Великоглушанський</a:t>
            </a:r>
            <a:r>
              <a:rPr lang="uk-UA" sz="3600" b="1" dirty="0">
                <a:solidFill>
                  <a:srgbClr val="7030A0"/>
                </a:solidFill>
                <a:latin typeface="Monotype Corsiva" pitchFamily="66" charset="0"/>
                <a:ea typeface="+mj-ea"/>
                <a:cs typeface="+mj-cs"/>
              </a:rPr>
              <a:t> ліцей»</a:t>
            </a:r>
            <a:br>
              <a:rPr lang="uk-UA" sz="3600" b="1" dirty="0">
                <a:solidFill>
                  <a:srgbClr val="7030A0"/>
                </a:solidFill>
                <a:latin typeface="Monotype Corsiva" pitchFamily="66" charset="0"/>
                <a:ea typeface="+mj-ea"/>
                <a:cs typeface="+mj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90629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-596564"/>
            <a:ext cx="8229600" cy="288540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0" cap="none" spc="0" normalizeH="0" baseline="0" noProof="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uk-UA" sz="2400" b="1" i="0" u="none" strike="noStrike" kern="0" cap="none" spc="0" normalizeH="0" baseline="0" noProof="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uk-UA" sz="2400" b="1" kern="0" dirty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uk-UA" sz="2400" b="1" kern="0" dirty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uk-UA" sz="2400" b="1" kern="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uk-UA" sz="2400" b="1" kern="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uk-UA" sz="2400" b="1" kern="0" dirty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uk-UA" sz="2400" b="1" kern="0" dirty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uk-UA" sz="2400" b="1" i="0" u="none" strike="noStrike" kern="0" cap="none" spc="0" normalizeH="0" baseline="0" noProof="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ОРІЄНТИРОМ </a:t>
            </a:r>
            <a:r>
              <a:rPr kumimoji="0" lang="uk-UA" sz="2400" b="1" i="0" u="none" strike="noStrike" kern="0" cap="none" spc="0" normalizeH="0" baseline="0" noProof="0" dirty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для </a:t>
            </a:r>
            <a:r>
              <a:rPr kumimoji="0" lang="uk-UA" sz="2400" b="1" i="0" u="none" strike="noStrike" kern="0" cap="none" spc="0" normalizeH="0" baseline="0" noProof="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мене  є</a:t>
            </a:r>
            <a:r>
              <a:rPr kumimoji="0" lang="ru-RU" sz="2400" b="1" i="0" u="none" strike="noStrike" kern="0" cap="none" spc="0" normalizeH="0" baseline="0" noProof="0" dirty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sz="2400" b="1" i="0" u="none" strike="noStrike" kern="0" cap="none" spc="0" normalizeH="0" baseline="0" noProof="0" dirty="0" smtClean="0">
                <a:ln>
                  <a:solidFill>
                    <a:srgbClr val="800000"/>
                  </a:solidFill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ПРОФЕСІЙНИЙ  СТАНДАРТ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0" cap="none" spc="0" normalizeH="0" baseline="0" noProof="0" dirty="0" smtClean="0">
                <a:ln>
                  <a:solidFill>
                    <a:srgbClr val="800000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35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затверджений</a:t>
            </a:r>
            <a:r>
              <a:rPr kumimoji="0" lang="ru-RU" sz="135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35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наказом </a:t>
            </a:r>
            <a:r>
              <a:rPr kumimoji="0" lang="ru-RU" sz="135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Міністерства</a:t>
            </a:r>
            <a:r>
              <a:rPr kumimoji="0" lang="ru-RU" sz="135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35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економіки</a:t>
            </a:r>
            <a:r>
              <a:rPr kumimoji="0" lang="ru-RU" sz="135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35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України</a:t>
            </a:r>
            <a:r>
              <a:rPr kumimoji="0" lang="ru-RU" sz="135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35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1400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23.12.2020 № 2726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1" i="0" u="none" strike="noStrike" kern="0" cap="none" spc="0" normalizeH="0" baseline="0" noProof="0" dirty="0">
              <a:ln>
                <a:solidFill>
                  <a:srgbClr val="800000"/>
                </a:solidFill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 bwMode="auto">
          <a:xfrm>
            <a:off x="1115616" y="2708920"/>
            <a:ext cx="684076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1" i="0" u="none" strike="noStrike" kern="0" cap="none" spc="0" normalizeH="0" baseline="0" noProof="0" dirty="0" smtClean="0">
              <a:ln>
                <a:solidFill>
                  <a:srgbClr val="0000FF"/>
                </a:solidFill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1" i="0" u="none" strike="noStrike" kern="0" cap="none" spc="0" normalizeH="0" baseline="0" noProof="0" dirty="0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Сучасному вчителеві необхідні нестандартність мислення,</a:t>
            </a:r>
            <a:r>
              <a:rPr kumimoji="0" lang="uk-UA" sz="1400" b="1" i="0" u="none" strike="noStrike" kern="0" cap="none" spc="-65" normalizeH="0" baseline="0" noProof="0" dirty="0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uk-UA" sz="1400" b="1" i="0" u="none" strike="noStrike" kern="0" cap="none" spc="0" normalizeH="0" baseline="0" noProof="0" dirty="0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вміння</a:t>
            </a:r>
            <a:r>
              <a:rPr kumimoji="0" lang="uk-UA" sz="1400" b="1" i="0" u="none" strike="noStrike" kern="0" cap="none" spc="-65" normalizeH="0" baseline="0" noProof="0" dirty="0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uk-UA" sz="1400" b="1" i="0" u="none" strike="noStrike" kern="0" cap="none" spc="0" normalizeH="0" baseline="0" noProof="0" dirty="0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адаптуватися</a:t>
            </a:r>
            <a:r>
              <a:rPr kumimoji="0" lang="uk-UA" sz="1400" b="1" i="0" u="none" strike="noStrike" kern="0" cap="none" spc="-70" normalizeH="0" baseline="0" noProof="0" dirty="0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uk-UA" sz="1400" b="1" i="0" u="none" strike="noStrike" kern="0" cap="none" spc="0" normalizeH="0" baseline="0" noProof="0" dirty="0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до</a:t>
            </a:r>
            <a:r>
              <a:rPr kumimoji="0" lang="uk-UA" sz="1400" b="1" i="0" u="none" strike="noStrike" kern="0" cap="none" spc="-70" normalizeH="0" baseline="0" noProof="0" dirty="0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uk-UA" sz="1400" b="1" i="0" u="none" strike="noStrike" kern="0" cap="none" spc="0" normalizeH="0" baseline="0" noProof="0" dirty="0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швидких</a:t>
            </a:r>
            <a:r>
              <a:rPr kumimoji="0" lang="uk-UA" sz="1400" b="1" i="0" u="none" strike="noStrike" kern="0" cap="none" spc="-70" normalizeH="0" baseline="0" noProof="0" dirty="0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uk-UA" sz="1400" b="1" i="0" u="none" strike="noStrike" kern="0" cap="none" spc="0" normalizeH="0" baseline="0" noProof="0" dirty="0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змін</a:t>
            </a:r>
            <a:r>
              <a:rPr kumimoji="0" lang="uk-UA" sz="1400" b="1" i="0" u="none" strike="noStrike" kern="0" cap="none" spc="-55" normalizeH="0" baseline="0" noProof="0" dirty="0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uk-UA" sz="1400" b="1" i="0" u="none" strike="noStrike" kern="0" cap="none" spc="0" normalizeH="0" baseline="0" noProof="0" dirty="0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життя,</a:t>
            </a:r>
            <a:r>
              <a:rPr kumimoji="0" lang="uk-UA" sz="1400" b="1" i="0" u="none" strike="noStrike" kern="0" cap="none" spc="-60" normalizeH="0" baseline="0" noProof="0" dirty="0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uk-UA" sz="1400" b="1" i="0" u="none" strike="noStrike" kern="0" cap="none" spc="0" normalizeH="0" baseline="0" noProof="0" dirty="0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здатність</a:t>
            </a:r>
            <a:r>
              <a:rPr kumimoji="0" lang="uk-UA" sz="1400" b="1" i="0" u="none" strike="noStrike" kern="0" cap="none" spc="-70" normalizeH="0" baseline="0" noProof="0" dirty="0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uk-UA" sz="1400" b="1" i="0" u="none" strike="noStrike" kern="0" cap="none" spc="0" normalizeH="0" baseline="0" noProof="0" dirty="0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творчо підходити до організації навчально-виховного процесу та досягати високих результатів праці, а це можливо лише за умови досягнення високого рівня професійної підготовки </a:t>
            </a:r>
            <a:endParaRPr kumimoji="0" lang="ru-RU" sz="1400" b="1" i="0" u="none" strike="noStrike" kern="0" cap="none" spc="0" normalizeH="0" baseline="0" noProof="0" dirty="0">
              <a:ln>
                <a:solidFill>
                  <a:srgbClr val="0000FF"/>
                </a:solidFill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1601" y="2060849"/>
            <a:ext cx="6984776" cy="97872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0" marR="2540" lvl="0" indent="450215" algn="just" defTabSz="914400" eaLnBrk="1" fontAlgn="auto" latinLnBrk="0" hangingPunct="1">
              <a:lnSpc>
                <a:spcPct val="12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0" u="none" strike="noStrike" kern="0" cap="none" spc="0" normalizeH="0" baseline="0" noProof="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Модель сучасного вчителя української мови та літератури передбачає готовність</a:t>
            </a:r>
            <a:r>
              <a:rPr kumimoji="0" lang="uk-UA" sz="1600" b="1" i="0" u="none" strike="noStrike" kern="0" cap="none" spc="-65" normalizeH="0" baseline="0" noProof="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uk-UA" sz="1600" b="1" i="0" u="none" strike="noStrike" kern="0" cap="none" spc="0" normalizeH="0" baseline="0" noProof="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до</a:t>
            </a:r>
            <a:r>
              <a:rPr kumimoji="0" lang="uk-UA" sz="1600" b="1" i="0" u="none" strike="noStrike" kern="0" cap="none" spc="-60" normalizeH="0" baseline="0" noProof="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uk-UA" sz="1600" b="1" i="0" u="none" strike="noStrike" kern="0" cap="none" spc="0" normalizeH="0" baseline="0" noProof="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застосування</a:t>
            </a:r>
            <a:r>
              <a:rPr kumimoji="0" lang="uk-UA" sz="1600" b="1" i="0" u="none" strike="noStrike" kern="0" cap="none" spc="-65" normalizeH="0" baseline="0" noProof="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uk-UA" sz="1600" b="1" i="0" u="none" strike="noStrike" kern="0" cap="none" spc="0" normalizeH="0" baseline="0" noProof="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нових</a:t>
            </a:r>
            <a:r>
              <a:rPr kumimoji="0" lang="uk-UA" sz="1600" b="1" i="0" u="none" strike="noStrike" kern="0" cap="none" spc="-60" normalizeH="0" baseline="0" noProof="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uk-UA" sz="1600" b="1" i="0" u="none" strike="noStrike" kern="0" cap="none" spc="0" normalizeH="0" baseline="0" noProof="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освітянських</a:t>
            </a:r>
            <a:r>
              <a:rPr kumimoji="0" lang="uk-UA" sz="1600" b="1" i="0" u="none" strike="noStrike" kern="0" cap="none" spc="-60" normalizeH="0" baseline="0" noProof="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uk-UA" sz="1600" b="1" i="0" u="none" strike="noStrike" kern="0" cap="none" spc="0" normalizeH="0" baseline="0" noProof="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ідей,</a:t>
            </a:r>
            <a:r>
              <a:rPr kumimoji="0" lang="uk-UA" sz="1600" b="1" i="0" u="none" strike="noStrike" kern="0" cap="none" spc="-65" normalizeH="0" baseline="0" noProof="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uk-UA" sz="1600" b="1" i="0" u="none" strike="noStrike" kern="0" cap="none" spc="0" normalizeH="0" baseline="0" noProof="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здатність</a:t>
            </a:r>
            <a:r>
              <a:rPr kumimoji="0" lang="uk-UA" sz="1600" b="1" i="0" u="none" strike="noStrike" kern="0" cap="none" spc="-50" normalizeH="0" baseline="0" noProof="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uk-UA" sz="1600" b="1" i="0" u="none" strike="noStrike" kern="0" cap="none" spc="0" normalizeH="0" baseline="0" noProof="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навчатися протягом життя, бути у постійному творчому пошуку.</a:t>
            </a:r>
            <a:endParaRPr kumimoji="0" lang="ru-RU" sz="1600" b="1" i="0" u="none" strike="noStrike" kern="0" cap="none" spc="0" normalizeH="0" baseline="0" noProof="0" dirty="0">
              <a:ln>
                <a:solidFill>
                  <a:srgbClr val="800000"/>
                </a:solidFill>
              </a:ln>
              <a:solidFill>
                <a:srgbClr val="8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15615" y="3492751"/>
            <a:ext cx="6840761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marR="2540" lvl="0" indent="450215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1" i="0" u="none" strike="noStrike" kern="0" cap="none" spc="0" normalizeH="0" baseline="0" noProof="0" dirty="0" smtClean="0">
              <a:ln>
                <a:solidFill>
                  <a:srgbClr val="0000FF"/>
                </a:solidFill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0170" marR="2540" lvl="0" indent="450215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1" i="0" u="none" strike="noStrike" kern="0" cap="none" spc="0" normalizeH="0" baseline="0" noProof="0" dirty="0" smtClean="0">
              <a:ln>
                <a:solidFill>
                  <a:srgbClr val="0000FF"/>
                </a:solidFill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0170" marR="2540" lvl="0" indent="450215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1" i="0" u="none" strike="noStrike" kern="0" cap="none" spc="0" normalizeH="0" baseline="0" noProof="0" dirty="0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kumimoji="0" lang="uk-UA" sz="1400" b="1" i="0" u="none" strike="noStrike" kern="0" cap="none" spc="-50" normalizeH="0" baseline="0" noProof="0" dirty="0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uk-UA" sz="1400" b="1" i="0" u="none" strike="noStrike" kern="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основу</a:t>
            </a:r>
            <a:r>
              <a:rPr kumimoji="0" lang="uk-UA" sz="1400" b="1" i="0" u="none" strike="noStrike" kern="0" cap="none" spc="-35" normalizeH="0" baseline="0" noProof="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uk-UA" sz="1400" b="1" i="0" u="none" strike="noStrike" kern="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процесу</a:t>
            </a:r>
            <a:r>
              <a:rPr kumimoji="0" lang="uk-UA" sz="1400" b="1" i="0" u="none" strike="noStrike" kern="0" cap="none" spc="-55" normalizeH="0" baseline="0" noProof="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uk-UA" sz="1400" b="1" i="0" u="none" strike="noStrike" kern="0" cap="none" spc="0" normalizeH="0" baseline="0" noProof="0" dirty="0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розвитку професійної</a:t>
            </a:r>
            <a:r>
              <a:rPr kumimoji="0" lang="uk-UA" sz="1400" b="1" i="0" u="none" strike="noStrike" kern="0" cap="none" spc="-45" normalizeH="0" baseline="0" noProof="0" dirty="0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uk-UA" sz="1400" b="1" i="0" u="none" strike="noStrike" kern="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компетентності</a:t>
            </a:r>
            <a:r>
              <a:rPr kumimoji="0" lang="uk-UA" sz="1400" b="1" i="0" u="none" strike="noStrike" kern="0" cap="none" spc="-45" normalizeH="0" baseline="0" noProof="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uk-UA" sz="1400" b="1" i="0" u="none" strike="noStrike" kern="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вчителя української мови та літератури </a:t>
            </a:r>
            <a:r>
              <a:rPr kumimoji="0" lang="uk-UA" sz="1400" b="1" i="0" u="none" strike="noStrike" kern="0" cap="none" spc="-45" normalizeH="0" baseline="0" noProof="0" dirty="0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uk-UA" sz="1400" b="1" i="0" u="none" strike="noStrike" kern="0" cap="none" spc="0" normalizeH="0" baseline="0" noProof="0" dirty="0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покладено </a:t>
            </a:r>
            <a:r>
              <a:rPr kumimoji="0" lang="uk-UA" sz="1400" b="1" i="0" u="none" strike="noStrike" kern="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ідею розвитку особистості фахівця,</a:t>
            </a:r>
            <a:r>
              <a:rPr kumimoji="0" lang="uk-UA" sz="1400" b="1" i="0" u="none" strike="noStrike" kern="0" cap="none" spc="200" normalizeH="0" baseline="0" noProof="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uk-UA" sz="1400" b="1" i="0" u="none" strike="noStrike" kern="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яка</a:t>
            </a:r>
            <a:r>
              <a:rPr kumimoji="0" lang="uk-UA" sz="1400" b="1" i="0" u="none" strike="noStrike" kern="0" cap="none" spc="200" normalizeH="0" baseline="0" noProof="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uk-UA" sz="1400" b="1" i="0" u="none" strike="noStrike" kern="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має</a:t>
            </a:r>
            <a:r>
              <a:rPr kumimoji="0" lang="uk-UA" sz="1400" b="1" i="0" u="none" strike="noStrike" kern="0" cap="none" spc="200" normalizeH="0" baseline="0" noProof="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uk-UA" sz="1400" b="1" i="0" u="none" strike="noStrike" kern="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необхідні</a:t>
            </a:r>
            <a:r>
              <a:rPr kumimoji="0" lang="uk-UA" sz="1400" b="1" i="0" u="none" strike="noStrike" kern="0" cap="none" spc="200" normalizeH="0" baseline="0" noProof="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uk-UA" sz="1400" b="1" i="0" u="none" strike="noStrike" kern="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знання</a:t>
            </a:r>
            <a:r>
              <a:rPr kumimoji="0" lang="uk-UA" sz="1400" b="1" i="0" u="none" strike="noStrike" kern="0" cap="none" spc="200" normalizeH="0" baseline="0" noProof="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uk-UA" sz="1400" b="1" i="0" u="none" strike="noStrike" kern="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з</a:t>
            </a:r>
            <a:r>
              <a:rPr kumimoji="0" lang="uk-UA" sz="1400" b="1" i="0" u="none" strike="noStrike" kern="0" cap="none" spc="200" normalizeH="0" baseline="0" noProof="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uk-UA" sz="1400" b="1" i="0" u="none" strike="noStrike" kern="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філології,</a:t>
            </a:r>
            <a:r>
              <a:rPr kumimoji="0" lang="uk-UA" sz="1400" b="1" i="0" u="none" strike="noStrike" kern="0" cap="none" spc="200" normalizeH="0" baseline="0" noProof="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uk-UA" sz="1400" b="1" i="0" u="none" strike="noStrike" kern="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педагогіки,</a:t>
            </a:r>
            <a:r>
              <a:rPr kumimoji="0" lang="uk-UA" sz="1400" b="1" i="0" u="none" strike="noStrike" kern="0" cap="none" spc="200" normalizeH="0" baseline="0" noProof="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uk-UA" sz="1400" b="1" i="0" u="none" strike="noStrike" kern="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психології, методики,</a:t>
            </a:r>
            <a:r>
              <a:rPr kumimoji="0" lang="uk-UA" sz="1400" b="1" i="0" u="none" strike="noStrike" kern="0" cap="none" spc="200" normalizeH="0" baseline="0" noProof="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uk-UA" sz="1400" b="1" i="0" u="none" strike="noStrike" kern="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належний</a:t>
            </a:r>
            <a:r>
              <a:rPr kumimoji="0" lang="uk-UA" sz="1400" b="1" i="0" u="none" strike="noStrike" kern="0" cap="none" spc="200" normalizeH="0" baseline="0" noProof="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uk-UA" sz="1400" b="1" i="0" u="none" strike="noStrike" kern="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рівень</a:t>
            </a:r>
            <a:r>
              <a:rPr kumimoji="0" lang="uk-UA" sz="1400" b="1" i="0" u="none" strike="noStrike" kern="0" cap="none" spc="200" normalizeH="0" baseline="0" noProof="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uk-UA" sz="1400" b="1" i="0" u="none" strike="noStrike" kern="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професіоналізму,</a:t>
            </a:r>
            <a:r>
              <a:rPr kumimoji="0" lang="uk-UA" sz="1400" b="1" i="0" u="none" strike="noStrike" kern="0" cap="none" spc="200" normalizeH="0" baseline="0" noProof="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uk-UA" sz="1400" b="1" i="0" u="none" strike="noStrike" kern="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високі</a:t>
            </a:r>
            <a:r>
              <a:rPr kumimoji="0" lang="uk-UA" sz="1400" b="1" i="0" u="none" strike="noStrike" kern="0" cap="none" spc="200" normalizeH="0" baseline="0" noProof="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uk-UA" sz="1400" b="1" i="0" u="none" strike="noStrike" kern="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моральні</a:t>
            </a:r>
            <a:r>
              <a:rPr kumimoji="0" lang="uk-UA" sz="1400" b="1" i="0" u="none" strike="noStrike" kern="0" cap="none" spc="200" normalizeH="0" baseline="0" noProof="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uk-UA" sz="1400" b="1" i="0" u="none" strike="noStrike" kern="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якості, уміє</a:t>
            </a:r>
            <a:r>
              <a:rPr kumimoji="0" lang="uk-UA" sz="1400" b="1" i="0" u="none" strike="noStrike" kern="0" cap="none" spc="200" normalizeH="0" baseline="0" noProof="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uk-UA" sz="1400" b="1" i="0" u="none" strike="noStrike" kern="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діяти</a:t>
            </a:r>
            <a:r>
              <a:rPr kumimoji="0" lang="uk-UA" sz="1400" b="1" i="0" u="none" strike="noStrike" kern="0" cap="none" spc="200" normalizeH="0" baseline="0" noProof="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uk-UA" sz="1400" b="1" i="0" u="none" strike="noStrike" kern="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адекватно</a:t>
            </a:r>
            <a:r>
              <a:rPr kumimoji="0" lang="uk-UA" sz="1400" b="1" i="0" u="none" strike="noStrike" kern="0" cap="none" spc="200" normalizeH="0" baseline="0" noProof="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uk-UA" sz="1400" b="1" i="0" u="none" strike="noStrike" kern="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у</a:t>
            </a:r>
            <a:r>
              <a:rPr kumimoji="0" lang="uk-UA" sz="1400" b="1" i="0" u="none" strike="noStrike" kern="0" cap="none" spc="200" normalizeH="0" baseline="0" noProof="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uk-UA" sz="1400" b="1" i="0" u="none" strike="noStrike" kern="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відповідних</a:t>
            </a:r>
            <a:r>
              <a:rPr kumimoji="0" lang="uk-UA" sz="1400" b="1" i="0" u="none" strike="noStrike" kern="0" cap="none" spc="200" normalizeH="0" baseline="0" noProof="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uk-UA" sz="1400" b="1" i="0" u="none" strike="noStrike" kern="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ситуаціях,</a:t>
            </a:r>
            <a:r>
              <a:rPr kumimoji="0" lang="uk-UA" sz="1400" b="1" i="0" u="none" strike="noStrike" kern="0" cap="none" spc="200" normalizeH="0" baseline="0" noProof="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uk-UA" sz="1400" b="1" i="0" u="none" strike="noStrike" kern="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успішно</a:t>
            </a:r>
            <a:r>
              <a:rPr kumimoji="0" lang="uk-UA" sz="1400" b="1" i="0" u="none" strike="noStrike" kern="0" cap="none" spc="200" normalizeH="0" baseline="0" noProof="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uk-UA" sz="1400" b="1" i="0" u="none" strike="noStrike" kern="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застосовувати знання практично та брати на себе відповідальність за певну діяльність.</a:t>
            </a:r>
            <a:endParaRPr kumimoji="0" lang="ru-RU" sz="1400" b="1" i="0" u="none" strike="noStrike" kern="0" cap="none" spc="0" normalizeH="0" baseline="0" noProof="0" dirty="0">
              <a:ln>
                <a:solidFill>
                  <a:srgbClr val="0000FF"/>
                </a:solidFill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2237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1"/>
          <p:cNvSpPr/>
          <p:nvPr/>
        </p:nvSpPr>
        <p:spPr>
          <a:xfrm>
            <a:off x="1034340" y="592784"/>
            <a:ext cx="6922036" cy="4858606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-1" normalizeH="0" baseline="0" noProof="0" dirty="0" err="1">
                <a:ln>
                  <a:solidFill>
                    <a:srgbClr val="800000"/>
                  </a:solidFill>
                </a:ln>
                <a:solidFill>
                  <a:srgbClr val="CC0000"/>
                </a:solidFill>
                <a:effectLst/>
                <a:uLnTx/>
                <a:uFillTx/>
                <a:latin typeface="Times New Roman"/>
                <a:ea typeface="DejaVu Sans"/>
                <a:cs typeface="+mn-cs"/>
              </a:rPr>
              <a:t>Ключові</a:t>
            </a:r>
            <a:r>
              <a:rPr kumimoji="0" lang="ru-RU" sz="4000" b="1" i="0" u="none" strike="noStrike" kern="0" cap="none" spc="-1" normalizeH="0" baseline="0" noProof="0" dirty="0">
                <a:ln>
                  <a:solidFill>
                    <a:srgbClr val="800000"/>
                  </a:solidFill>
                </a:ln>
                <a:solidFill>
                  <a:srgbClr val="CC0000"/>
                </a:solidFill>
                <a:effectLst/>
                <a:uLnTx/>
                <a:uFillTx/>
                <a:latin typeface="Times New Roman"/>
                <a:ea typeface="DejaVu Sans"/>
                <a:cs typeface="+mn-cs"/>
              </a:rPr>
              <a:t> </a:t>
            </a:r>
            <a:r>
              <a:rPr kumimoji="0" lang="ru-RU" sz="4000" b="1" i="0" u="none" strike="noStrike" kern="0" cap="none" spc="-1" normalizeH="0" baseline="0" noProof="0" dirty="0" err="1">
                <a:ln>
                  <a:solidFill>
                    <a:srgbClr val="800000"/>
                  </a:solidFill>
                </a:ln>
                <a:solidFill>
                  <a:srgbClr val="CC0000"/>
                </a:solidFill>
                <a:effectLst/>
                <a:uLnTx/>
                <a:uFillTx/>
                <a:latin typeface="Times New Roman"/>
                <a:ea typeface="DejaVu Sans"/>
                <a:cs typeface="+mn-cs"/>
              </a:rPr>
              <a:t>компетентності</a:t>
            </a:r>
            <a:r>
              <a:rPr kumimoji="0" lang="ru-RU" sz="4000" b="0" i="0" u="none" strike="noStrike" kern="0" cap="none" spc="-1" normalizeH="0" baseline="0" noProof="0" dirty="0">
                <a:ln>
                  <a:solidFill>
                    <a:srgbClr val="800000"/>
                  </a:solidFill>
                </a:ln>
                <a:solidFill>
                  <a:srgbClr val="CC0000"/>
                </a:solidFill>
                <a:effectLst/>
                <a:uLnTx/>
                <a:uFillTx/>
                <a:latin typeface="Times New Roman"/>
                <a:ea typeface="DejaVu Sans"/>
                <a:cs typeface="+mn-cs"/>
              </a:rPr>
              <a:t> </a:t>
            </a:r>
            <a:r>
              <a:rPr lang="ru-RU" sz="4000" b="1" kern="0" spc="-1" dirty="0" err="1" smtClean="0">
                <a:ln>
                  <a:solidFill>
                    <a:srgbClr val="800000"/>
                  </a:solidFill>
                </a:ln>
                <a:solidFill>
                  <a:srgbClr val="CC0000"/>
                </a:solidFill>
                <a:latin typeface="Times New Roman"/>
                <a:ea typeface="DejaVu Sans"/>
              </a:rPr>
              <a:t>здобувача</a:t>
            </a:r>
            <a:r>
              <a:rPr lang="ru-RU" sz="4000" b="1" kern="0" spc="-1" dirty="0" smtClean="0">
                <a:ln>
                  <a:solidFill>
                    <a:srgbClr val="800000"/>
                  </a:solidFill>
                </a:ln>
                <a:solidFill>
                  <a:srgbClr val="CC0000"/>
                </a:solidFill>
                <a:latin typeface="Times New Roman"/>
                <a:ea typeface="DejaVu Sans"/>
              </a:rPr>
              <a:t> </a:t>
            </a:r>
            <a:r>
              <a:rPr lang="ru-RU" sz="4000" b="1" kern="0" spc="-1" dirty="0" err="1" smtClean="0">
                <a:ln>
                  <a:solidFill>
                    <a:srgbClr val="800000"/>
                  </a:solidFill>
                </a:ln>
                <a:solidFill>
                  <a:srgbClr val="CC0000"/>
                </a:solidFill>
                <a:latin typeface="Times New Roman"/>
                <a:ea typeface="DejaVu Sans"/>
              </a:rPr>
              <a:t>освіти</a:t>
            </a:r>
            <a:r>
              <a:rPr kumimoji="0" lang="ru-RU" sz="4000" b="1" i="0" u="none" strike="noStrike" kern="0" cap="none" spc="-1" normalizeH="0" baseline="0" noProof="0" dirty="0" smtClean="0">
                <a:ln>
                  <a:solidFill>
                    <a:srgbClr val="800000"/>
                  </a:solidFill>
                </a:ln>
                <a:solidFill>
                  <a:srgbClr val="CC0000"/>
                </a:solidFill>
                <a:effectLst/>
                <a:uLnTx/>
                <a:uFillTx/>
                <a:latin typeface="Times New Roman"/>
                <a:ea typeface="DejaVu Sans"/>
                <a:cs typeface="+mn-cs"/>
              </a:rPr>
              <a:t> </a:t>
            </a:r>
            <a:r>
              <a:rPr kumimoji="0" lang="ru-RU" sz="4000" b="0" i="0" u="none" strike="noStrike" kern="0" cap="none" spc="-1" normalizeH="0" baseline="0" noProof="0" dirty="0">
                <a:ln>
                  <a:solidFill>
                    <a:srgbClr val="0000CC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DejaVu Sans"/>
                <a:cs typeface="+mn-cs"/>
              </a:rPr>
              <a:t>-</a:t>
            </a:r>
            <a:r>
              <a:rPr kumimoji="0" lang="ru-RU" sz="4000" b="0" i="0" u="none" strike="noStrike" kern="0" cap="none" spc="-1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DejaVu Sans"/>
                <a:cs typeface="+mn-cs"/>
              </a:rPr>
              <a:t> </a:t>
            </a:r>
            <a:r>
              <a:rPr kumimoji="0" lang="ru-RU" sz="4000" b="0" i="0" u="none" strike="noStrike" kern="0" cap="none" spc="-1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DejaVu Sans"/>
                <a:cs typeface="+mn-cs"/>
              </a:rPr>
              <a:t>це</a:t>
            </a:r>
            <a:r>
              <a:rPr kumimoji="0" lang="ru-RU" sz="4000" b="0" i="0" u="none" strike="noStrike" kern="0" cap="none" spc="-1" normalizeH="0" baseline="0" noProof="0" dirty="0">
                <a:ln>
                  <a:solidFill>
                    <a:srgbClr val="0000CC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DejaVu Sans"/>
                <a:cs typeface="+mn-cs"/>
              </a:rPr>
              <a:t> </a:t>
            </a:r>
            <a:r>
              <a:rPr kumimoji="0" lang="ru-RU" sz="4000" b="0" i="0" u="none" strike="noStrike" kern="0" cap="none" spc="-1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DejaVu Sans"/>
                <a:cs typeface="+mn-cs"/>
              </a:rPr>
              <a:t>запорука</a:t>
            </a:r>
            <a:r>
              <a:rPr kumimoji="0" lang="ru-RU" sz="4000" b="0" i="0" u="none" strike="noStrike" kern="0" cap="none" spc="-1" normalizeH="0" baseline="0" noProof="0" dirty="0">
                <a:ln>
                  <a:solidFill>
                    <a:srgbClr val="0000CC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DejaVu Sans"/>
                <a:cs typeface="+mn-cs"/>
              </a:rPr>
              <a:t> </a:t>
            </a:r>
            <a:r>
              <a:rPr kumimoji="0" lang="ru-RU" sz="4000" b="0" i="0" u="none" strike="noStrike" kern="0" cap="none" spc="-1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DejaVu Sans"/>
                <a:cs typeface="+mn-cs"/>
              </a:rPr>
              <a:t>його</a:t>
            </a:r>
            <a:r>
              <a:rPr kumimoji="0" lang="ru-RU" sz="4000" b="0" i="0" u="none" strike="noStrike" kern="0" cap="none" spc="-1" normalizeH="0" baseline="0" noProof="0" dirty="0">
                <a:ln>
                  <a:solidFill>
                    <a:srgbClr val="0000CC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DejaVu Sans"/>
                <a:cs typeface="+mn-cs"/>
              </a:rPr>
              <a:t> </a:t>
            </a:r>
            <a:r>
              <a:rPr kumimoji="0" lang="ru-RU" sz="4000" b="0" i="0" u="none" strike="noStrike" kern="0" cap="none" spc="-1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DejaVu Sans"/>
                <a:cs typeface="+mn-cs"/>
              </a:rPr>
              <a:t>успішного</a:t>
            </a:r>
            <a:r>
              <a:rPr kumimoji="0" lang="ru-RU" sz="4000" b="0" i="0" u="none" strike="noStrike" kern="0" cap="none" spc="-1" normalizeH="0" baseline="0" noProof="0" dirty="0">
                <a:ln>
                  <a:solidFill>
                    <a:srgbClr val="0000CC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DejaVu Sans"/>
                <a:cs typeface="+mn-cs"/>
              </a:rPr>
              <a:t> </a:t>
            </a:r>
            <a:r>
              <a:rPr kumimoji="0" lang="ru-RU" sz="4000" b="0" i="0" u="none" strike="noStrike" kern="0" cap="none" spc="-1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DejaVu Sans"/>
                <a:cs typeface="+mn-cs"/>
              </a:rPr>
              <a:t>входження</a:t>
            </a:r>
            <a:r>
              <a:rPr kumimoji="0" lang="ru-RU" sz="4000" b="0" i="0" u="none" strike="noStrike" kern="0" cap="none" spc="-1" normalizeH="0" baseline="0" noProof="0" dirty="0">
                <a:ln>
                  <a:solidFill>
                    <a:srgbClr val="0000CC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DejaVu Sans"/>
                <a:cs typeface="+mn-cs"/>
              </a:rPr>
              <a:t> в систему </a:t>
            </a:r>
            <a:r>
              <a:rPr kumimoji="0" lang="ru-RU" sz="4000" b="0" i="0" u="none" strike="noStrike" kern="0" cap="none" spc="-1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DejaVu Sans"/>
                <a:cs typeface="+mn-cs"/>
              </a:rPr>
              <a:t>соціальних</a:t>
            </a:r>
            <a:r>
              <a:rPr kumimoji="0" lang="ru-RU" sz="4000" b="0" i="0" u="none" strike="noStrike" kern="0" cap="none" spc="-1" normalizeH="0" baseline="0" noProof="0" dirty="0">
                <a:ln>
                  <a:solidFill>
                    <a:srgbClr val="0000CC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DejaVu Sans"/>
                <a:cs typeface="+mn-cs"/>
              </a:rPr>
              <a:t>, </a:t>
            </a:r>
            <a:r>
              <a:rPr kumimoji="0" lang="ru-RU" sz="4000" b="0" i="0" u="none" strike="noStrike" kern="0" cap="none" spc="-1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DejaVu Sans"/>
                <a:cs typeface="+mn-cs"/>
              </a:rPr>
              <a:t>економічних</a:t>
            </a:r>
            <a:r>
              <a:rPr kumimoji="0" lang="ru-RU" sz="4000" b="0" i="0" u="none" strike="noStrike" kern="0" cap="none" spc="-1" normalizeH="0" baseline="0" noProof="0" dirty="0">
                <a:ln>
                  <a:solidFill>
                    <a:srgbClr val="0000CC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DejaVu Sans"/>
                <a:cs typeface="+mn-cs"/>
              </a:rPr>
              <a:t>, </a:t>
            </a:r>
            <a:r>
              <a:rPr kumimoji="0" lang="ru-RU" sz="4000" b="0" i="0" u="none" strike="noStrike" kern="0" cap="none" spc="-1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DejaVu Sans"/>
                <a:cs typeface="+mn-cs"/>
              </a:rPr>
              <a:t>політичних</a:t>
            </a:r>
            <a:r>
              <a:rPr kumimoji="0" lang="ru-RU" sz="4000" b="0" i="0" u="none" strike="noStrike" kern="0" cap="none" spc="-1" normalizeH="0" baseline="0" noProof="0" dirty="0">
                <a:ln>
                  <a:solidFill>
                    <a:srgbClr val="0000CC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DejaVu Sans"/>
                <a:cs typeface="+mn-cs"/>
              </a:rPr>
              <a:t> та </a:t>
            </a:r>
            <a:r>
              <a:rPr kumimoji="0" lang="ru-RU" sz="4000" b="0" i="0" u="none" strike="noStrike" kern="0" cap="none" spc="-1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DejaVu Sans"/>
                <a:cs typeface="+mn-cs"/>
              </a:rPr>
              <a:t>культурних</a:t>
            </a:r>
            <a:r>
              <a:rPr kumimoji="0" lang="ru-RU" sz="4000" b="0" i="0" u="none" strike="noStrike" kern="0" cap="none" spc="-1" normalizeH="0" baseline="0" noProof="0" dirty="0">
                <a:ln>
                  <a:solidFill>
                    <a:srgbClr val="0000CC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DejaVu Sans"/>
                <a:cs typeface="+mn-cs"/>
              </a:rPr>
              <a:t> </a:t>
            </a:r>
            <a:r>
              <a:rPr kumimoji="0" lang="ru-RU" sz="4000" b="0" i="0" u="none" strike="noStrike" kern="0" cap="none" spc="-1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DejaVu Sans"/>
                <a:cs typeface="+mn-cs"/>
              </a:rPr>
              <a:t>відносин</a:t>
            </a:r>
            <a:endParaRPr kumimoji="0" lang="ru-RU" sz="4000" b="0" i="0" u="none" strike="noStrike" kern="0" cap="none" spc="-1" normalizeH="0" baseline="0" noProof="0" dirty="0">
              <a:ln>
                <a:solidFill>
                  <a:srgbClr val="0000CC"/>
                </a:solidFill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63">
            <a:off x="6817165" y="4363436"/>
            <a:ext cx="1714500" cy="1714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6912768" cy="1143000"/>
          </a:xfrm>
        </p:spPr>
        <p:txBody>
          <a:bodyPr/>
          <a:lstStyle/>
          <a:p>
            <a:pPr algn="r"/>
            <a: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/>
            </a:r>
            <a:b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/>
            </a:r>
            <a:b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/>
            </a:r>
            <a:b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15   </a:t>
            </a:r>
            <a:r>
              <a:rPr lang="uk-UA" sz="2400" b="1" cap="all" dirty="0" err="1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компетентностей</a:t>
            </a: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  вчителя  </a:t>
            </a:r>
            <a:b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на  уроках  української </a:t>
            </a:r>
            <a:b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мови  та  літератури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 bwMode="auto">
          <a:xfrm>
            <a:off x="1116013" y="1916113"/>
            <a:ext cx="6840537" cy="421005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>
            <a:spAutoFit/>
            <a:sp3d extrusionH="57150">
              <a:bevelT w="38100" h="38100" prst="relaxedInset"/>
            </a:sp3d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0" cap="all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uk-UA" sz="2800" b="1" i="0" u="none" strike="noStrike" kern="0" cap="all" spc="0" normalizeH="0" baseline="0" noProof="0" dirty="0" smtClean="0">
                <a:ln>
                  <a:solidFill>
                    <a:srgbClr val="0000FF"/>
                  </a:solidFill>
                </a:ln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Мовно-комунікативна </a:t>
            </a:r>
            <a:endParaRPr kumimoji="0" lang="ru-RU" sz="2800" b="0" i="0" u="none" strike="noStrike" kern="0" cap="none" spc="0" normalizeH="0" baseline="0" noProof="0" dirty="0">
              <a:ln>
                <a:solidFill>
                  <a:srgbClr val="0000FF"/>
                </a:solidFill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2348879"/>
            <a:ext cx="69127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 </a:t>
            </a:r>
            <a:r>
              <a:rPr lang="uk-UA" b="1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мовно-комунікативною </a:t>
            </a:r>
            <a:r>
              <a:rPr lang="uk-UA" b="1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компетенцією розумію сукупність </a:t>
            </a:r>
            <a:r>
              <a:rPr lang="uk-UA" b="1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знань </a:t>
            </a:r>
            <a:r>
              <a:rPr lang="uk-UA" b="1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 спілкування, умінь і навичок, потрібних для розуміння </a:t>
            </a:r>
            <a:r>
              <a:rPr lang="uk-UA" b="1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чужих </a:t>
            </a:r>
            <a:r>
              <a:rPr lang="uk-UA" b="1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 побудови власних програм мовленнєвої </a:t>
            </a:r>
            <a:r>
              <a:rPr lang="uk-UA" b="1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поведінки. </a:t>
            </a:r>
          </a:p>
          <a:p>
            <a:r>
              <a:rPr lang="uk-UA" b="1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ru-RU" b="1" dirty="0">
              <a:ln>
                <a:solidFill>
                  <a:srgbClr val="0000CC"/>
                </a:solidFill>
              </a:ln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87624" y="3274047"/>
            <a:ext cx="6696744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2540" lvl="0" indent="450215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b="1" kern="0" dirty="0">
              <a:ln>
                <a:solidFill>
                  <a:srgbClr val="800000"/>
                </a:solidFill>
              </a:ln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2540" lvl="0" indent="450215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0" cap="none" spc="0" normalizeH="0" baseline="0" noProof="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Використовую  </a:t>
            </a:r>
            <a:r>
              <a:rPr kumimoji="0" lang="uk-UA" sz="1800" b="1" i="0" u="none" strike="noStrike" kern="0" cap="none" spc="0" normalizeH="0" baseline="0" noProof="0" dirty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на уроках </a:t>
            </a:r>
            <a:r>
              <a:rPr kumimoji="0" lang="uk-UA" sz="1800" b="1" i="0" u="none" strike="noStrike" kern="0" cap="none" spc="0" normalizeH="0" baseline="0" noProof="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вправи: </a:t>
            </a:r>
            <a:r>
              <a:rPr kumimoji="0" lang="uk-UA" sz="1800" b="1" i="0" u="none" strike="noStrike" kern="0" cap="none" spc="0" normalizeH="0" baseline="0" noProof="0" dirty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«Мікрофон», «Продовж речення», </a:t>
            </a:r>
            <a:r>
              <a:rPr kumimoji="0" lang="uk-UA" sz="1800" b="1" i="0" u="none" strike="noStrike" kern="0" cap="none" spc="0" normalizeH="0" baseline="0" noProof="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uk-UA" sz="1800" b="1" i="0" u="none" strike="noStrike" kern="0" cap="none" spc="0" normalizeH="0" baseline="0" noProof="0" dirty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«Побажай однокласнику удачі», «Кошик добра», </a:t>
            </a:r>
            <a:r>
              <a:rPr kumimoji="0" lang="uk-UA" sz="1800" b="1" i="0" u="none" strike="noStrike" kern="0" cap="none" spc="0" normalizeH="0" baseline="0" noProof="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uk-UA" sz="1800" b="1" i="0" u="none" strike="noStrike" kern="0" cap="none" spc="0" normalizeH="0" baseline="0" noProof="0" dirty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«Асоціативний кущ». З цією ж метою застосовую і рольові ігри «Зустріч», </a:t>
            </a:r>
            <a:r>
              <a:rPr kumimoji="0" lang="uk-UA" sz="1800" b="1" i="0" u="none" strike="noStrike" kern="0" cap="none" spc="0" normalizeH="0" baseline="0" noProof="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kumimoji="0" lang="uk-UA" sz="1800" b="1" i="0" u="none" strike="noStrike" kern="0" cap="none" spc="0" normalizeH="0" baseline="0" noProof="0" dirty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Я редактор», лінгвістичні ігри «Хто швидше</a:t>
            </a:r>
            <a:r>
              <a:rPr kumimoji="0" lang="uk-UA" sz="1800" b="1" i="0" u="none" strike="noStrike" kern="0" cap="none" spc="0" normalizeH="0" baseline="0" noProof="0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kumimoji="0" lang="ru-RU" sz="1800" b="1" i="0" u="none" strike="noStrike" kern="0" cap="none" spc="0" normalizeH="0" baseline="0" noProof="0" dirty="0">
              <a:ln>
                <a:solidFill>
                  <a:srgbClr val="800000"/>
                </a:solidFill>
              </a:ln>
              <a:solidFill>
                <a:srgbClr val="8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4673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27168" cy="1143000"/>
          </a:xfrm>
        </p:spPr>
        <p:txBody>
          <a:bodyPr/>
          <a:lstStyle/>
          <a:p>
            <a:pPr algn="r"/>
            <a: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/>
            </a:r>
            <a:b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/>
            </a:r>
            <a:b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/>
            </a:r>
            <a:b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15   </a:t>
            </a:r>
            <a:r>
              <a:rPr lang="uk-UA" sz="2400" b="1" cap="all" dirty="0" err="1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компетентностей</a:t>
            </a: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  вчителя  </a:t>
            </a:r>
            <a:b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на  уроках  української </a:t>
            </a:r>
            <a:b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мови  та  літератури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844824"/>
            <a:ext cx="6696744" cy="4281339"/>
          </a:xfrm>
        </p:spPr>
        <p:txBody>
          <a:bodyPr/>
          <a:lstStyle/>
          <a:p>
            <a:pPr marL="0" marR="2540" lvl="0" indent="450215" algn="just" fontAlgn="auto">
              <a:lnSpc>
                <a:spcPct val="120000"/>
              </a:lnSpc>
              <a:spcBef>
                <a:spcPts val="325"/>
              </a:spcBef>
              <a:spcAft>
                <a:spcPts val="0"/>
              </a:spcAft>
              <a:buNone/>
            </a:pPr>
            <a:r>
              <a:rPr lang="uk-UA" sz="2400" b="1" cap="all" dirty="0" smtClean="0">
                <a:ln>
                  <a:solidFill>
                    <a:srgbClr val="0000FF"/>
                  </a:solidFill>
                </a:ln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2.Предметно-методична</a:t>
            </a:r>
            <a:endParaRPr lang="uk-UA" sz="2400" dirty="0">
              <a:ln>
                <a:solidFill>
                  <a:srgbClr val="0000FF"/>
                </a:solidFill>
              </a:ln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2540" lvl="0" indent="450215" algn="just" fontAlgn="auto">
              <a:lnSpc>
                <a:spcPct val="120000"/>
              </a:lnSpc>
              <a:spcBef>
                <a:spcPts val="325"/>
              </a:spcBef>
              <a:spcAft>
                <a:spcPts val="0"/>
              </a:spcAft>
              <a:buNone/>
            </a:pPr>
            <a:r>
              <a:rPr lang="uk-UA" sz="1400" dirty="0" smtClean="0">
                <a:ln>
                  <a:solidFill>
                    <a:srgbClr val="0000FF"/>
                  </a:solidFill>
                </a:ln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Методична </a:t>
            </a:r>
            <a:r>
              <a:rPr lang="uk-UA" sz="1400" dirty="0">
                <a:ln>
                  <a:solidFill>
                    <a:srgbClr val="0000FF"/>
                  </a:solidFill>
                </a:ln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компетентність учителя-словесника включає знання з питань методики навчання української мови,  освоєння класичних та новітніх науково-методичних концепцій, опанування сучасних технологій навчання, саме тому:</a:t>
            </a:r>
          </a:p>
          <a:p>
            <a:pPr marL="285750" lvl="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altLang="ru-RU" sz="1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altLang="ru-RU" sz="1400" b="1" dirty="0">
                <a:ln>
                  <a:solidFill>
                    <a:srgbClr val="8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altLang="ru-RU" sz="1400" b="1" dirty="0" smtClean="0">
                <a:ln>
                  <a:solidFill>
                    <a:srgbClr val="8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оделюю </a:t>
            </a:r>
            <a:r>
              <a:rPr lang="uk-UA" altLang="ru-RU" sz="1400" b="1" dirty="0">
                <a:ln>
                  <a:solidFill>
                    <a:srgbClr val="8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зміст навчання відповідно до обов'язкових результатів навчання </a:t>
            </a:r>
            <a:r>
              <a:rPr lang="uk-UA" altLang="ru-RU" sz="1400" b="1" dirty="0" smtClean="0">
                <a:ln>
                  <a:solidFill>
                    <a:srgbClr val="8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здобувачів освіти. </a:t>
            </a:r>
            <a:endParaRPr lang="uk-UA" altLang="ru-RU" sz="1400" b="1" dirty="0">
              <a:ln>
                <a:solidFill>
                  <a:srgbClr val="800000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altLang="ru-RU" sz="1400" b="1" dirty="0" smtClean="0">
                <a:ln>
                  <a:solidFill>
                    <a:srgbClr val="8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Добираю </a:t>
            </a:r>
            <a:r>
              <a:rPr lang="uk-UA" altLang="ru-RU" sz="1400" b="1" dirty="0">
                <a:ln>
                  <a:solidFill>
                    <a:srgbClr val="8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використовую сучасні та ефективні методики і технології навчання, виховання і розвитку </a:t>
            </a:r>
            <a:r>
              <a:rPr lang="uk-UA" altLang="ru-RU" sz="1400" b="1" dirty="0" smtClean="0">
                <a:ln>
                  <a:solidFill>
                    <a:srgbClr val="8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здобувачів освіти. </a:t>
            </a:r>
            <a:endParaRPr lang="uk-UA" altLang="ru-RU" sz="1400" b="1" dirty="0">
              <a:ln>
                <a:solidFill>
                  <a:srgbClr val="800000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altLang="ru-RU" sz="1400" b="1" dirty="0">
                <a:ln>
                  <a:solidFill>
                    <a:srgbClr val="8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Розвиваю в </a:t>
            </a:r>
            <a:r>
              <a:rPr lang="uk-UA" altLang="ru-RU" sz="1400" b="1" dirty="0" smtClean="0">
                <a:ln>
                  <a:solidFill>
                    <a:srgbClr val="8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ліцеїстів </a:t>
            </a:r>
            <a:r>
              <a:rPr lang="uk-UA" altLang="ru-RU" sz="1400" b="1" dirty="0">
                <a:ln>
                  <a:solidFill>
                    <a:srgbClr val="8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критичне мислення. </a:t>
            </a:r>
          </a:p>
          <a:p>
            <a:pPr marL="285750" lvl="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altLang="ru-RU" sz="1400" b="1" dirty="0">
                <a:ln>
                  <a:solidFill>
                    <a:srgbClr val="8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Здійснюю оцінювання та моніторинг результатів навчання </a:t>
            </a:r>
            <a:r>
              <a:rPr lang="uk-UA" altLang="ru-RU" sz="1400" b="1" dirty="0" smtClean="0">
                <a:ln>
                  <a:solidFill>
                    <a:srgbClr val="8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 </a:t>
            </a:r>
            <a:r>
              <a:rPr lang="uk-UA" altLang="ru-RU" sz="1400" b="1" dirty="0">
                <a:ln>
                  <a:solidFill>
                    <a:srgbClr val="8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засадах </a:t>
            </a:r>
            <a:r>
              <a:rPr lang="uk-UA" altLang="ru-RU" sz="1400" b="1" dirty="0" err="1">
                <a:ln>
                  <a:solidFill>
                    <a:srgbClr val="8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компетентнісного</a:t>
            </a:r>
            <a:r>
              <a:rPr lang="uk-UA" altLang="ru-RU" sz="1400" b="1" dirty="0">
                <a:ln>
                  <a:solidFill>
                    <a:srgbClr val="8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підходу. </a:t>
            </a:r>
            <a:endParaRPr lang="ru-RU" altLang="ru-RU" sz="1400" dirty="0">
              <a:ln>
                <a:solidFill>
                  <a:srgbClr val="800000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uk-UA" sz="1400" b="1" dirty="0" smtClean="0">
                <a:ln>
                  <a:solidFill>
                    <a:srgbClr val="0000FF"/>
                  </a:solidFill>
                </a:ln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Використовую інноваційні методи </a:t>
            </a:r>
            <a:r>
              <a:rPr lang="uk-UA" sz="1400" b="1" dirty="0">
                <a:ln>
                  <a:solidFill>
                    <a:srgbClr val="0000FF"/>
                  </a:solidFill>
                </a:ln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(«спіймай помилку», «так чи ні», </a:t>
            </a:r>
            <a:r>
              <a:rPr lang="uk-UA" sz="1400" b="1" dirty="0" smtClean="0">
                <a:ln>
                  <a:solidFill>
                    <a:srgbClr val="0000FF"/>
                  </a:solidFill>
                </a:ln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uk-UA" sz="1400" b="1" dirty="0">
                <a:ln>
                  <a:solidFill>
                    <a:srgbClr val="0000FF"/>
                  </a:solidFill>
                </a:ln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«мозковий штурм», «займи позицію», «продовж речення», «впізнай героя за портретом, реплікою», </a:t>
            </a:r>
            <a:r>
              <a:rPr lang="uk-UA" sz="1400" b="1" dirty="0" smtClean="0">
                <a:ln>
                  <a:solidFill>
                    <a:srgbClr val="0000FF"/>
                  </a:solidFill>
                </a:ln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«відкинь </a:t>
            </a:r>
            <a:r>
              <a:rPr lang="uk-UA" sz="1400" b="1" dirty="0">
                <a:ln>
                  <a:solidFill>
                    <a:srgbClr val="0000FF"/>
                  </a:solidFill>
                </a:ln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зайве»). </a:t>
            </a:r>
            <a:endParaRPr lang="ru-RU" sz="1400" b="1" dirty="0">
              <a:ln>
                <a:solidFill>
                  <a:srgbClr val="0000FF"/>
                </a:solidFill>
              </a:ln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0" marR="2540" lvl="0" indent="450215" algn="r" fontAlgn="auto">
              <a:lnSpc>
                <a:spcPct val="120000"/>
              </a:lnSpc>
              <a:spcBef>
                <a:spcPts val="325"/>
              </a:spcBef>
              <a:spcAft>
                <a:spcPts val="0"/>
              </a:spcAft>
              <a:buNone/>
            </a:pPr>
            <a:r>
              <a:rPr lang="uk-UA" sz="1400" b="1" dirty="0">
                <a:ln>
                  <a:solidFill>
                    <a:srgbClr val="0000FF"/>
                  </a:solidFill>
                </a:ln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Форми навчання також застосовую нетрадиційні: урок-дискусія, екскурсії, віртуальні подорожі, </a:t>
            </a:r>
            <a:r>
              <a:rPr lang="uk-UA" sz="1400" b="1" dirty="0" smtClean="0">
                <a:ln>
                  <a:solidFill>
                    <a:srgbClr val="0000FF"/>
                  </a:solidFill>
                </a:ln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літературні </a:t>
            </a:r>
            <a:r>
              <a:rPr lang="uk-UA" sz="1400" b="1" dirty="0">
                <a:ln>
                  <a:solidFill>
                    <a:srgbClr val="0000FF"/>
                  </a:solidFill>
                </a:ln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вікторини, </a:t>
            </a:r>
            <a:r>
              <a:rPr lang="uk-UA" sz="1400" b="1" dirty="0" smtClean="0">
                <a:ln>
                  <a:solidFill>
                    <a:srgbClr val="0000FF"/>
                  </a:solidFill>
                </a:ln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уроки-ігри.</a:t>
            </a:r>
            <a:endParaRPr lang="ru-RU" sz="1400" b="1" dirty="0">
              <a:ln>
                <a:solidFill>
                  <a:srgbClr val="0000FF"/>
                </a:solidFill>
              </a:ln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3766118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99176" cy="1143000"/>
          </a:xfrm>
        </p:spPr>
        <p:txBody>
          <a:bodyPr/>
          <a:lstStyle/>
          <a:p>
            <a:pPr algn="r"/>
            <a: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/>
            </a:r>
            <a:b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/>
            </a:r>
            <a:b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/>
            </a:r>
            <a:b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15   </a:t>
            </a:r>
            <a:r>
              <a:rPr lang="uk-UA" sz="2400" b="1" cap="all" dirty="0" err="1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компетентностей</a:t>
            </a: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  вчителя  </a:t>
            </a:r>
            <a:b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на  уроках  української </a:t>
            </a:r>
            <a:b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мови  та  літератури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916832"/>
            <a:ext cx="6768752" cy="4209331"/>
          </a:xfrm>
        </p:spPr>
        <p:txBody>
          <a:bodyPr/>
          <a:lstStyle/>
          <a:p>
            <a:pPr marL="0" indent="0">
              <a:buNone/>
            </a:pPr>
            <a:r>
              <a:rPr lang="uk-UA" sz="1600" b="1" cap="all" dirty="0">
                <a:ln>
                  <a:solidFill>
                    <a:srgbClr val="0000FF"/>
                  </a:solidFill>
                </a:ln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3. </a:t>
            </a:r>
            <a:r>
              <a:rPr lang="uk-UA" sz="1600" b="1" cap="all" dirty="0" err="1" smtClean="0">
                <a:ln>
                  <a:solidFill>
                    <a:srgbClr val="0000FF"/>
                  </a:solidFill>
                </a:ln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Інформаційно-</a:t>
            </a:r>
            <a:r>
              <a:rPr lang="uk-UA" sz="1600" b="1" cap="all" dirty="0" smtClean="0">
                <a:ln>
                  <a:solidFill>
                    <a:srgbClr val="0000FF"/>
                  </a:solidFill>
                </a:ln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uk-UA" sz="1600" b="1" cap="all" dirty="0">
                <a:ln>
                  <a:solidFill>
                    <a:srgbClr val="0000FF"/>
                  </a:solidFill>
                </a:ln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цифрова </a:t>
            </a:r>
            <a:endParaRPr lang="uk-UA" sz="1600" b="1" cap="all" dirty="0" smtClean="0">
              <a:ln>
                <a:solidFill>
                  <a:srgbClr val="0000FF"/>
                </a:solidFill>
              </a:ln>
              <a:solidFill>
                <a:srgbClr val="4472C4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2540" lvl="0" indent="450215" algn="just" fontAlgn="auto">
              <a:spcBef>
                <a:spcPts val="325"/>
              </a:spcBef>
              <a:spcAft>
                <a:spcPts val="0"/>
              </a:spcAft>
              <a:buNone/>
            </a:pPr>
            <a:r>
              <a:rPr lang="uk-UA" sz="1600" b="1" dirty="0" smtClean="0">
                <a:ln>
                  <a:solidFill>
                    <a:srgbClr val="0000FF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Володіння  </a:t>
            </a:r>
            <a:r>
              <a:rPr lang="uk-UA" sz="1600" b="1" dirty="0">
                <a:ln>
                  <a:solidFill>
                    <a:srgbClr val="0000FF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прийомами самостійного здобуття нових знань, розвиваю шляхом створення учнями презентацій, </a:t>
            </a:r>
            <a:r>
              <a:rPr lang="uk-UA" sz="1600" b="1" dirty="0" err="1">
                <a:ln>
                  <a:solidFill>
                    <a:srgbClr val="0000FF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буктрейлерів</a:t>
            </a:r>
            <a:r>
              <a:rPr lang="uk-UA" sz="1600" b="1" dirty="0">
                <a:ln>
                  <a:solidFill>
                    <a:srgbClr val="0000FF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літературно-музичних композицій, ментальних карт. </a:t>
            </a:r>
            <a:r>
              <a:rPr lang="uk-UA" altLang="ru-RU" sz="1600" b="1" dirty="0" smtClean="0">
                <a:ln>
                  <a:solidFill>
                    <a:srgbClr val="0000FF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цифрових технологій </a:t>
            </a:r>
            <a:r>
              <a:rPr lang="uk-UA" altLang="ru-RU" sz="1600" b="1" dirty="0">
                <a:ln>
                  <a:solidFill>
                    <a:srgbClr val="0000FF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освітньому процесі.</a:t>
            </a:r>
            <a:endParaRPr lang="ru-RU" sz="1600" b="1" dirty="0">
              <a:ln>
                <a:solidFill>
                  <a:srgbClr val="0000FF"/>
                </a:solidFill>
              </a:ln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2540" lvl="0" indent="450215" algn="just" fontAlgn="auto">
              <a:lnSpc>
                <a:spcPct val="120000"/>
              </a:lnSpc>
              <a:spcBef>
                <a:spcPts val="325"/>
              </a:spcBef>
              <a:spcAft>
                <a:spcPts val="0"/>
              </a:spcAft>
              <a:buNone/>
            </a:pPr>
            <a:r>
              <a:rPr lang="uk-UA" sz="1600" b="1" dirty="0">
                <a:ln>
                  <a:solidFill>
                    <a:srgbClr val="0000FF"/>
                  </a:solidFill>
                </a:ln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різних етапах уроку </a:t>
            </a:r>
            <a:r>
              <a:rPr lang="uk-UA" sz="1600" b="1" dirty="0">
                <a:ln>
                  <a:solidFill>
                    <a:srgbClr val="0000FF"/>
                  </a:solidFill>
                </a:ln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використовую такі методи та організаційні </a:t>
            </a:r>
            <a:r>
              <a:rPr lang="uk-UA" sz="1600" b="1" dirty="0" smtClean="0">
                <a:ln>
                  <a:solidFill>
                    <a:srgbClr val="0000FF"/>
                  </a:solidFill>
                </a:ln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форми: </a:t>
            </a:r>
            <a:r>
              <a:rPr lang="uk-UA" sz="1600" b="1" dirty="0">
                <a:ln>
                  <a:solidFill>
                    <a:srgbClr val="0000FF"/>
                  </a:solidFill>
                </a:ln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усний журнал, огляд-конкурс малюнків та інших творчих робіт, виконаних за враженнями від спілкування з літературою, музикою, живописом, віртуальна </a:t>
            </a:r>
            <a:r>
              <a:rPr lang="uk-UA" sz="1600" b="1" dirty="0" smtClean="0">
                <a:ln>
                  <a:solidFill>
                    <a:srgbClr val="0000FF"/>
                  </a:solidFill>
                </a:ln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подорож, </a:t>
            </a:r>
            <a:r>
              <a:rPr lang="uk-UA" sz="1600" b="1" dirty="0">
                <a:ln>
                  <a:solidFill>
                    <a:srgbClr val="0000FF"/>
                  </a:solidFill>
                </a:ln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інтерв’ю з письменниками, </a:t>
            </a:r>
            <a:r>
              <a:rPr lang="uk-UA" sz="1600" b="1" dirty="0" smtClean="0">
                <a:ln>
                  <a:solidFill>
                    <a:srgbClr val="0000FF"/>
                  </a:solidFill>
                </a:ln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літературно-музичний етюд.</a:t>
            </a:r>
            <a:r>
              <a:rPr lang="uk-UA" sz="1600" b="1" dirty="0">
                <a:ln>
                  <a:solidFill>
                    <a:srgbClr val="0000FF"/>
                  </a:solidFill>
                </a:ln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uk-UA" sz="1600" b="1" dirty="0" smtClean="0">
              <a:ln>
                <a:solidFill>
                  <a:srgbClr val="0000FF"/>
                </a:solidFill>
              </a:ln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2540" lvl="0" indent="450215" algn="just" fontAlgn="auto">
              <a:lnSpc>
                <a:spcPct val="120000"/>
              </a:lnSpc>
              <a:spcBef>
                <a:spcPts val="325"/>
              </a:spcBef>
              <a:spcAft>
                <a:spcPts val="0"/>
              </a:spcAft>
              <a:buNone/>
            </a:pPr>
            <a:r>
              <a:rPr lang="uk-UA" sz="1600" b="1" dirty="0" smtClean="0">
                <a:ln>
                  <a:solidFill>
                    <a:srgbClr val="0000FF"/>
                  </a:solidFill>
                </a:ln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</a:t>
            </a:r>
            <a:r>
              <a:rPr lang="uk-UA" sz="1600" b="1" dirty="0">
                <a:ln>
                  <a:solidFill>
                    <a:srgbClr val="0000FF"/>
                  </a:solidFill>
                </a:ln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мене запорука успіху уроку – це збереження індивідуальності кожної дитини, а роль учителя – навчити її творчо та </a:t>
            </a:r>
            <a:r>
              <a:rPr lang="uk-UA" sz="1600" b="1" dirty="0" err="1">
                <a:ln>
                  <a:solidFill>
                    <a:srgbClr val="0000FF"/>
                  </a:solidFill>
                </a:ln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креативно</a:t>
            </a:r>
            <a:r>
              <a:rPr lang="uk-UA" sz="1600" b="1" dirty="0">
                <a:ln>
                  <a:solidFill>
                    <a:srgbClr val="0000FF"/>
                  </a:solidFill>
                </a:ln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мислити.</a:t>
            </a:r>
            <a:endParaRPr lang="ru-RU" sz="1600" b="1" dirty="0">
              <a:ln>
                <a:solidFill>
                  <a:srgbClr val="0000FF"/>
                </a:solidFill>
              </a:ln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2637421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836712"/>
            <a:ext cx="6768752" cy="1143000"/>
          </a:xfrm>
        </p:spPr>
        <p:txBody>
          <a:bodyPr/>
          <a:lstStyle/>
          <a:p>
            <a:pPr algn="r"/>
            <a: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15   </a:t>
            </a:r>
            <a:r>
              <a:rPr lang="uk-UA" sz="2400" b="1" cap="all" dirty="0" err="1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компетентностей</a:t>
            </a: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  вчителя  </a:t>
            </a:r>
            <a:b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на  уроках  української </a:t>
            </a:r>
            <a:b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мови  та  літератури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772816"/>
            <a:ext cx="6768752" cy="4353347"/>
          </a:xfrm>
        </p:spPr>
        <p:txBody>
          <a:bodyPr/>
          <a:lstStyle/>
          <a:p>
            <a:pPr marL="0" indent="0">
              <a:buNone/>
            </a:pPr>
            <a:r>
              <a:rPr lang="uk-UA" sz="1800" b="1" cap="all" dirty="0">
                <a:ln>
                  <a:solidFill>
                    <a:srgbClr val="0000FF"/>
                  </a:solidFill>
                </a:ln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4. </a:t>
            </a:r>
            <a:r>
              <a:rPr lang="uk-UA" sz="1800" b="1" cap="all" dirty="0" smtClean="0">
                <a:ln>
                  <a:solidFill>
                    <a:srgbClr val="0000FF"/>
                  </a:solidFill>
                </a:ln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Психологічна</a:t>
            </a:r>
          </a:p>
          <a:p>
            <a:pPr marL="0" marR="2540" lvl="0" indent="450215" algn="just" fontAlgn="auto">
              <a:lnSpc>
                <a:spcPct val="120000"/>
              </a:lnSpc>
              <a:spcBef>
                <a:spcPts val="325"/>
              </a:spcBef>
              <a:spcAft>
                <a:spcPts val="0"/>
              </a:spcAft>
              <a:buNone/>
            </a:pPr>
            <a:r>
              <a:rPr lang="uk-UA" sz="1800" b="1" i="1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1800" b="1" i="1" dirty="0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нання </a:t>
            </a:r>
            <a:r>
              <a:rPr lang="uk-UA" sz="1800" b="1" i="1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вчителя мають бути звернені, з одного боку, до предмета, який він викладає, а з іншого – до </a:t>
            </a:r>
            <a:r>
              <a:rPr lang="uk-UA" sz="1800" b="1" i="1" dirty="0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здобувачів освіти, </a:t>
            </a:r>
            <a:r>
              <a:rPr lang="uk-UA" sz="1800" b="1" i="1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психологію яких мусить добре знати. Саме тому в</a:t>
            </a:r>
            <a:r>
              <a:rPr lang="uk-UA" altLang="ru-RU" sz="1800" b="1" i="1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икористовую стратегії роботи з </a:t>
            </a:r>
            <a:r>
              <a:rPr lang="uk-UA" altLang="ru-RU" sz="1800" b="1" i="1" dirty="0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ліцеїстами, </a:t>
            </a:r>
            <a:r>
              <a:rPr lang="uk-UA" altLang="ru-RU" sz="1800" b="1" i="1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 сприяють розвитку їхньої позитивної </a:t>
            </a:r>
            <a:r>
              <a:rPr lang="uk-UA" altLang="ru-RU" sz="1800" b="1" i="1" dirty="0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самооцінки.</a:t>
            </a:r>
            <a:endParaRPr lang="uk-UA" altLang="ru-RU" sz="1800" b="1" i="1" dirty="0">
              <a:ln>
                <a:solidFill>
                  <a:srgbClr val="0000FF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2540" lvl="0" indent="450215" algn="just" fontAlgn="auto">
              <a:lnSpc>
                <a:spcPct val="120000"/>
              </a:lnSpc>
              <a:spcBef>
                <a:spcPts val="325"/>
              </a:spcBef>
              <a:spcAft>
                <a:spcPts val="0"/>
              </a:spcAft>
              <a:buNone/>
            </a:pPr>
            <a:r>
              <a:rPr lang="uk-UA" sz="1800" b="1" i="1" dirty="0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uk-UA" sz="1800" b="1" i="1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психологічної компетентності використовую психологічні методи, такі як активне слухання, підтримка і розвиток адекватного </a:t>
            </a:r>
            <a:r>
              <a:rPr lang="uk-UA" sz="1800" b="1" i="1" dirty="0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сприйняття. Таке </a:t>
            </a:r>
            <a:r>
              <a:rPr lang="uk-UA" sz="1800" b="1" i="1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спілкування та взаємодія можуть сприяти розвитку психологічної компетентності.</a:t>
            </a:r>
            <a:endParaRPr lang="ru-RU" sz="1800" b="1" i="1" dirty="0">
              <a:ln>
                <a:solidFill>
                  <a:srgbClr val="0000FF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6474818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6840760" cy="1143000"/>
          </a:xfrm>
        </p:spPr>
        <p:txBody>
          <a:bodyPr/>
          <a:lstStyle/>
          <a:p>
            <a:pPr algn="r"/>
            <a: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/>
            </a:r>
            <a:b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/>
            </a:r>
            <a:b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/>
            </a:r>
            <a:b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15   </a:t>
            </a:r>
            <a:r>
              <a:rPr lang="uk-UA" sz="2400" b="1" cap="all" dirty="0" err="1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компетентностей</a:t>
            </a: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  вчителя  </a:t>
            </a:r>
            <a:b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на  уроках  української </a:t>
            </a:r>
            <a:b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мови  та  літератури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772816"/>
            <a:ext cx="6840760" cy="4353347"/>
          </a:xfrm>
        </p:spPr>
        <p:txBody>
          <a:bodyPr/>
          <a:lstStyle/>
          <a:p>
            <a:pPr marL="0" indent="0">
              <a:buNone/>
            </a:pPr>
            <a:endParaRPr lang="uk-UA" sz="1800" b="1" cap="all" dirty="0" smtClean="0">
              <a:ln>
                <a:solidFill>
                  <a:srgbClr val="0000FF"/>
                </a:solidFill>
              </a:ln>
              <a:solidFill>
                <a:srgbClr val="4472C4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1800" b="1" cap="all" dirty="0" smtClean="0">
                <a:ln>
                  <a:solidFill>
                    <a:srgbClr val="0000FF"/>
                  </a:solidFill>
                </a:ln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uk-UA" sz="1800" b="1" cap="all" dirty="0" smtClean="0">
                <a:ln>
                  <a:solidFill>
                    <a:srgbClr val="0000FF"/>
                  </a:solidFill>
                </a:ln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5. </a:t>
            </a:r>
            <a:r>
              <a:rPr lang="uk-UA" sz="1800" b="1" cap="all" smtClean="0">
                <a:ln>
                  <a:solidFill>
                    <a:srgbClr val="0000FF"/>
                  </a:solidFill>
                </a:ln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Емоційно–етична</a:t>
            </a:r>
            <a:endParaRPr lang="uk-UA" sz="2000" b="1" i="1" dirty="0" smtClean="0">
              <a:ln>
                <a:solidFill>
                  <a:srgbClr val="0000FF"/>
                </a:solidFill>
              </a:ln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2540" lvl="0" indent="450215" algn="just" fontAlgn="auto">
              <a:spcBef>
                <a:spcPts val="325"/>
              </a:spcBef>
              <a:spcAft>
                <a:spcPts val="0"/>
              </a:spcAft>
              <a:buNone/>
            </a:pPr>
            <a:r>
              <a:rPr lang="uk-UA" sz="2000" b="1" i="1" dirty="0" smtClean="0">
                <a:ln>
                  <a:solidFill>
                    <a:srgbClr val="0000FF"/>
                  </a:solidFill>
                </a:ln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Хочу </a:t>
            </a:r>
            <a:r>
              <a:rPr lang="uk-UA" sz="2000" b="1" i="1" dirty="0">
                <a:ln>
                  <a:solidFill>
                    <a:srgbClr val="0000FF"/>
                  </a:solidFill>
                </a:ln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звернути увагу, що з найвищим виявом емоційно-етичної компетентності  ми зустрічаємося саме в літературі, де слово переливається всіма барвами, набуває здатності виражати естетичну функцію, виступати в такій дії, до якої його може спонукати лише справжній майстер </a:t>
            </a:r>
            <a:r>
              <a:rPr lang="uk-UA" sz="2000" b="1" i="1" dirty="0" smtClean="0">
                <a:ln>
                  <a:solidFill>
                    <a:srgbClr val="0000FF"/>
                  </a:solidFill>
                </a:ln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слова. </a:t>
            </a:r>
          </a:p>
          <a:p>
            <a:pPr marL="0" marR="2540" lvl="0" indent="450215" algn="just" fontAlgn="auto">
              <a:spcBef>
                <a:spcPts val="325"/>
              </a:spcBef>
              <a:spcAft>
                <a:spcPts val="0"/>
              </a:spcAft>
              <a:buNone/>
            </a:pPr>
            <a:r>
              <a:rPr lang="uk-UA" sz="2000" b="1" i="1" dirty="0" smtClean="0">
                <a:ln>
                  <a:solidFill>
                    <a:srgbClr val="0000FF"/>
                  </a:solidFill>
                </a:ln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Важливим </a:t>
            </a:r>
            <a:r>
              <a:rPr lang="uk-UA" sz="2000" b="1" i="1" dirty="0">
                <a:ln>
                  <a:solidFill>
                    <a:srgbClr val="0000FF"/>
                  </a:solidFill>
                </a:ln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засобом естетичного виховання є фольклор, уривки з </a:t>
            </a:r>
            <a:r>
              <a:rPr lang="uk-UA" sz="2000" b="1" i="1" dirty="0" smtClean="0">
                <a:ln>
                  <a:solidFill>
                    <a:srgbClr val="0000FF"/>
                  </a:solidFill>
                </a:ln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художніх </a:t>
            </a:r>
            <a:r>
              <a:rPr lang="uk-UA" sz="2000" b="1" i="1" dirty="0">
                <a:ln>
                  <a:solidFill>
                    <a:srgbClr val="0000FF"/>
                  </a:solidFill>
                </a:ln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творів</a:t>
            </a:r>
            <a:r>
              <a:rPr lang="uk-UA" sz="2000" b="1" i="1" dirty="0" smtClean="0">
                <a:ln>
                  <a:solidFill>
                    <a:srgbClr val="0000FF"/>
                  </a:solidFill>
                </a:ln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2540" lvl="0" indent="450215" algn="just" fontAlgn="auto">
              <a:spcBef>
                <a:spcPts val="325"/>
              </a:spcBef>
              <a:spcAft>
                <a:spcPts val="0"/>
              </a:spcAft>
              <a:buNone/>
            </a:pPr>
            <a:endParaRPr lang="ru-RU" sz="16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C6CF6CF-C633-4DB2-85BF-466081B6D049}"/>
              </a:ext>
            </a:extLst>
          </p:cNvPr>
          <p:cNvSpPr/>
          <p:nvPr/>
        </p:nvSpPr>
        <p:spPr>
          <a:xfrm>
            <a:off x="1259632" y="5157192"/>
            <a:ext cx="3024336" cy="585185"/>
          </a:xfrm>
          <a:prstGeom prst="rect">
            <a:avLst/>
          </a:prstGeom>
          <a:solidFill>
            <a:srgbClr val="CCCC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0" u="none" strike="noStrike" kern="0" cap="none" spc="0" normalizeH="0" baseline="0" noProof="0" dirty="0">
                <a:ln>
                  <a:solidFill>
                    <a:srgbClr val="800000"/>
                  </a:solidFill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Емоційне сприйняття уроку</a:t>
            </a:r>
            <a:endParaRPr kumimoji="0" lang="ru-RU" sz="1600" b="1" i="0" u="none" strike="noStrike" kern="0" cap="none" spc="0" normalizeH="0" baseline="0" noProof="0" dirty="0">
              <a:ln>
                <a:solidFill>
                  <a:srgbClr val="800000"/>
                </a:solidFill>
              </a:ln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Блок-схема: перфолента 5">
            <a:extLst>
              <a:ext uri="{FF2B5EF4-FFF2-40B4-BE49-F238E27FC236}">
                <a16:creationId xmlns:a16="http://schemas.microsoft.com/office/drawing/2014/main" xmlns="" id="{9BFFCF86-4CD0-4450-9BE8-890AB71E383C}"/>
              </a:ext>
            </a:extLst>
          </p:cNvPr>
          <p:cNvSpPr/>
          <p:nvPr/>
        </p:nvSpPr>
        <p:spPr>
          <a:xfrm>
            <a:off x="4283968" y="5009355"/>
            <a:ext cx="3642212" cy="513522"/>
          </a:xfrm>
          <a:prstGeom prst="flowChartPunchedTape">
            <a:avLst/>
          </a:prstGeom>
          <a:solidFill>
            <a:srgbClr val="FFC000">
              <a:lumMod val="40000"/>
              <a:lumOff val="6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0" cap="none" spc="0" normalizeH="0" baseline="0" noProof="0" dirty="0">
                <a:ln>
                  <a:solidFill>
                    <a:srgbClr val="800000"/>
                  </a:solidFill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Mangal"/>
              </a:rPr>
              <a:t>Пізнавальне відео «Чемне привітання»</a:t>
            </a:r>
            <a:endParaRPr kumimoji="0" lang="ru-RU" sz="1600" b="0" i="0" u="none" strike="noStrike" kern="0" cap="none" spc="0" normalizeH="0" baseline="0" noProof="0" dirty="0">
              <a:ln>
                <a:solidFill>
                  <a:srgbClr val="800000"/>
                </a:solidFill>
              </a:ln>
              <a:solidFill>
                <a:srgbClr val="CC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Mangal"/>
            </a:endParaRPr>
          </a:p>
        </p:txBody>
      </p:sp>
      <p:sp>
        <p:nvSpPr>
          <p:cNvPr id="7" name="Блок-схема: перфолента 6">
            <a:extLst>
              <a:ext uri="{FF2B5EF4-FFF2-40B4-BE49-F238E27FC236}">
                <a16:creationId xmlns:a16="http://schemas.microsoft.com/office/drawing/2014/main" xmlns="" id="{6DBD836C-A07D-46FE-93E9-D1B52BC371BB}"/>
              </a:ext>
            </a:extLst>
          </p:cNvPr>
          <p:cNvSpPr/>
          <p:nvPr/>
        </p:nvSpPr>
        <p:spPr>
          <a:xfrm>
            <a:off x="4283968" y="5468217"/>
            <a:ext cx="3426188" cy="548320"/>
          </a:xfrm>
          <a:prstGeom prst="flowChartPunchedTape">
            <a:avLst/>
          </a:prstGeom>
          <a:solidFill>
            <a:srgbClr val="FFC000">
              <a:lumMod val="40000"/>
              <a:lumOff val="6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0" cap="none" spc="0" normalizeH="0" baseline="0" noProof="0" dirty="0">
                <a:ln>
                  <a:solidFill>
                    <a:srgbClr val="800000"/>
                  </a:solidFill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Mangal"/>
              </a:rPr>
              <a:t>Психологічна вправа «Подаруй настрій</a:t>
            </a:r>
            <a:r>
              <a:rPr kumimoji="0" lang="uk-UA" sz="1400" b="0" i="0" u="none" strike="noStrike" kern="0" cap="none" spc="0" normalizeH="0" baseline="0" noProof="0" dirty="0" smtClean="0">
                <a:ln>
                  <a:solidFill>
                    <a:srgbClr val="800000"/>
                  </a:solidFill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Mangal"/>
              </a:rPr>
              <a:t>»</a:t>
            </a:r>
            <a:endParaRPr kumimoji="0" lang="ru-RU" sz="1400" b="0" i="0" u="none" strike="noStrike" kern="0" cap="none" spc="0" normalizeH="0" baseline="0" noProof="0" dirty="0">
              <a:ln>
                <a:solidFill>
                  <a:srgbClr val="800000"/>
                </a:solidFill>
              </a:ln>
              <a:solidFill>
                <a:srgbClr val="CC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Mangal"/>
            </a:endParaRPr>
          </a:p>
        </p:txBody>
      </p:sp>
    </p:spTree>
    <p:extLst>
      <p:ext uri="{BB962C8B-B14F-4D97-AF65-F5344CB8AC3E}">
        <p14:creationId xmlns:p14="http://schemas.microsoft.com/office/powerpoint/2010/main" val="11878494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27168" cy="1143000"/>
          </a:xfrm>
        </p:spPr>
        <p:txBody>
          <a:bodyPr/>
          <a:lstStyle/>
          <a:p>
            <a:pPr algn="r"/>
            <a: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/>
            </a:r>
            <a:b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/>
            </a:r>
            <a:b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/>
            </a:r>
            <a:b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15   </a:t>
            </a:r>
            <a:r>
              <a:rPr lang="uk-UA" sz="2400" b="1" cap="all" dirty="0" err="1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компетентностей</a:t>
            </a: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  вчителя  </a:t>
            </a:r>
            <a:b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на  уроках  української </a:t>
            </a:r>
            <a:b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мови  та  літератури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844824"/>
            <a:ext cx="6840760" cy="4281339"/>
          </a:xfrm>
        </p:spPr>
        <p:txBody>
          <a:bodyPr/>
          <a:lstStyle/>
          <a:p>
            <a:pPr marL="0" indent="0">
              <a:buNone/>
            </a:pPr>
            <a:r>
              <a:rPr lang="uk-UA" sz="1600" b="1" cap="all" dirty="0">
                <a:ln>
                  <a:solidFill>
                    <a:srgbClr val="0000FF"/>
                  </a:solidFill>
                </a:ln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6. </a:t>
            </a:r>
            <a:r>
              <a:rPr lang="uk-UA" sz="1600" b="1" cap="all" dirty="0" smtClean="0">
                <a:ln>
                  <a:solidFill>
                    <a:srgbClr val="0000FF"/>
                  </a:solidFill>
                </a:ln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Педагогічне партнерство</a:t>
            </a:r>
          </a:p>
          <a:p>
            <a:pPr marL="0" indent="0">
              <a:buNone/>
            </a:pP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4" y="3487962"/>
            <a:ext cx="3384376" cy="289975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15617" y="1484783"/>
            <a:ext cx="3096344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2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uk-UA" sz="1200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200" dirty="0" smtClean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200" dirty="0" smtClean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Компетентність педагогічного партнерства </a:t>
            </a:r>
            <a:r>
              <a:rPr lang="uk-UA" sz="14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формую  </a:t>
            </a:r>
            <a:r>
              <a:rPr lang="uk-UA" sz="1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шляхом використання методів колективного навчання: </a:t>
            </a:r>
            <a:endParaRPr lang="uk-UA" sz="1400" dirty="0" smtClean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uk-UA" sz="14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</a:t>
            </a:r>
            <a:r>
              <a:rPr lang="uk-UA" sz="1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uk-UA" sz="14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парах;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uk-UA" sz="14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малих </a:t>
            </a:r>
            <a:r>
              <a:rPr lang="uk-UA" sz="1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групах, </a:t>
            </a:r>
            <a:r>
              <a:rPr lang="uk-UA" sz="14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uk-UA" sz="1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 різні види аналізу епічного </a:t>
            </a:r>
            <a:r>
              <a:rPr lang="uk-UA" sz="14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твору. </a:t>
            </a:r>
          </a:p>
          <a:p>
            <a:pPr algn="just"/>
            <a:r>
              <a:rPr lang="uk-UA" sz="14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uk-UA" sz="1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уроці допомагаю здобувачам </a:t>
            </a:r>
            <a:r>
              <a:rPr lang="uk-UA" sz="14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освіти</a:t>
            </a:r>
            <a:r>
              <a:rPr lang="uk-UA" sz="1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спрямовую їх до </a:t>
            </a:r>
            <a:r>
              <a:rPr lang="uk-UA" sz="14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прийняття  </a:t>
            </a:r>
            <a:r>
              <a:rPr lang="uk-UA" sz="1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 та виконання завдань</a:t>
            </a:r>
            <a:r>
              <a:rPr lang="uk-UA" sz="14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altLang="ru-RU" sz="1400" b="1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Забезпечую в </a:t>
            </a:r>
            <a:r>
              <a:rPr lang="uk-UA" altLang="ru-RU" sz="1400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освітньому середовищу сприятливі умови для кожного </a:t>
            </a:r>
            <a:r>
              <a:rPr lang="uk-UA" altLang="ru-RU" sz="1400" b="1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ліцеїста, </a:t>
            </a:r>
            <a:r>
              <a:rPr lang="uk-UA" altLang="ru-RU" sz="1400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огляду на його індивідуальні потреби, можливості, здібності та інтереси. </a:t>
            </a:r>
          </a:p>
        </p:txBody>
      </p:sp>
      <p:sp>
        <p:nvSpPr>
          <p:cNvPr id="7" name="Свиток: горизонтальный 2">
            <a:extLst>
              <a:ext uri="{FF2B5EF4-FFF2-40B4-BE49-F238E27FC236}">
                <a16:creationId xmlns:a16="http://schemas.microsoft.com/office/drawing/2014/main" xmlns="" id="{DC3410DF-7FED-476E-8536-575AE7A35A2A}"/>
              </a:ext>
            </a:extLst>
          </p:cNvPr>
          <p:cNvSpPr/>
          <p:nvPr/>
        </p:nvSpPr>
        <p:spPr>
          <a:xfrm>
            <a:off x="4499992" y="1772817"/>
            <a:ext cx="3816424" cy="1743291"/>
          </a:xfrm>
          <a:prstGeom prst="horizontalScroll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uk-UA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Mangal"/>
            </a:endParaRPr>
          </a:p>
          <a:p>
            <a:pPr marL="0" marR="0" lvl="0" indent="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uk-UA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Mangal"/>
            </a:endParaRPr>
          </a:p>
          <a:p>
            <a:pPr marL="0" marR="0" lvl="0" indent="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uk-UA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Mangal"/>
            </a:endParaRPr>
          </a:p>
          <a:p>
            <a:pPr marL="0" marR="0" lvl="0" indent="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uk-UA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Mangal"/>
            </a:endParaRPr>
          </a:p>
          <a:p>
            <a:pPr marL="0" marR="0" lvl="0" indent="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uk-UA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Mangal"/>
            </a:endParaRPr>
          </a:p>
          <a:p>
            <a:pPr marL="0" marR="0" lvl="0" indent="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uk-UA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Mangal"/>
            </a:endParaRPr>
          </a:p>
          <a:p>
            <a:pPr marL="0" marR="0" lvl="0" indent="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Mangal"/>
              </a:rPr>
              <a:t>«</a:t>
            </a:r>
            <a:r>
              <a:rPr kumimoji="0" lang="uk-UA" sz="1400" b="1" i="0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Mangal"/>
              </a:rPr>
              <a:t>Пам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Mangal"/>
              </a:rPr>
              <a:t>’</a:t>
            </a:r>
            <a:r>
              <a:rPr kumimoji="0" lang="uk-UA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Mangal"/>
              </a:rPr>
              <a:t>ятка»</a:t>
            </a:r>
          </a:p>
          <a:p>
            <a:pPr marL="285750" marR="0" lvl="0" indent="-28575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uk-UA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Mangal"/>
              </a:rPr>
              <a:t>Доброзичливість, привітність, повага.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Mangal"/>
            </a:endParaRPr>
          </a:p>
          <a:p>
            <a:pPr marL="285750" marR="0" lvl="0" indent="-28575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uk-UA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Mangal"/>
              </a:rPr>
              <a:t> Говорити по одному, не перебивати.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Mangal"/>
            </a:endParaRPr>
          </a:p>
          <a:p>
            <a:pPr marL="285750" marR="0" lvl="0" indent="-28575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uk-UA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Mangal"/>
              </a:rPr>
              <a:t>Учитись слухати й чути</a:t>
            </a:r>
            <a:r>
              <a:rPr kumimoji="0" lang="uk-UA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Mangal"/>
              </a:rPr>
              <a:t>.</a:t>
            </a:r>
            <a:endParaRPr kumimoji="0" lang="uk-UA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Mangal"/>
            </a:endParaRPr>
          </a:p>
          <a:p>
            <a:pPr marL="0" marR="0" lvl="0" indent="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uk-UA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Mangal"/>
            </a:endParaRPr>
          </a:p>
          <a:p>
            <a:pPr marL="0" marR="0" lvl="0" indent="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uk-UA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Mangal"/>
            </a:endParaRPr>
          </a:p>
          <a:p>
            <a:pPr marL="0" marR="0" lvl="0" indent="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uk-UA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Mangal"/>
            </a:endParaRPr>
          </a:p>
          <a:p>
            <a:pPr marL="0" marR="0" lvl="0" indent="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uk-UA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Mangal"/>
            </a:endParaRPr>
          </a:p>
          <a:p>
            <a:pPr marL="0" marR="0" lvl="0" indent="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uk-UA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Mangal"/>
            </a:endParaRPr>
          </a:p>
          <a:p>
            <a:pPr marL="0" marR="0" lvl="0" indent="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Mangal"/>
            </a:endParaRPr>
          </a:p>
        </p:txBody>
      </p:sp>
    </p:spTree>
    <p:extLst>
      <p:ext uri="{BB962C8B-B14F-4D97-AF65-F5344CB8AC3E}">
        <p14:creationId xmlns:p14="http://schemas.microsoft.com/office/powerpoint/2010/main" val="10603988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6768752" cy="1143000"/>
          </a:xfrm>
        </p:spPr>
        <p:txBody>
          <a:bodyPr/>
          <a:lstStyle/>
          <a:p>
            <a:pPr algn="r"/>
            <a: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/>
            </a:r>
            <a:b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/>
            </a:r>
            <a:b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/>
            </a:r>
            <a:b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15   </a:t>
            </a:r>
            <a:r>
              <a:rPr lang="uk-UA" sz="2400" b="1" cap="all" dirty="0" err="1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компетентностей</a:t>
            </a: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  вчителя  </a:t>
            </a:r>
            <a:b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на  уроках  української </a:t>
            </a:r>
            <a:b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мови  та  літератури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844824"/>
            <a:ext cx="6840760" cy="4281339"/>
          </a:xfrm>
        </p:spPr>
        <p:txBody>
          <a:bodyPr/>
          <a:lstStyle/>
          <a:p>
            <a:pPr marL="0" indent="0">
              <a:buNone/>
            </a:pPr>
            <a:r>
              <a:rPr lang="uk-UA" sz="1600" b="1" cap="all" dirty="0">
                <a:ln>
                  <a:solidFill>
                    <a:srgbClr val="0000FF"/>
                  </a:solidFill>
                </a:ln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7. Здоров</a:t>
            </a:r>
            <a:r>
              <a:rPr lang="en-US" sz="1600" b="1" cap="all" dirty="0">
                <a:ln>
                  <a:solidFill>
                    <a:srgbClr val="0000FF"/>
                  </a:solidFill>
                </a:ln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’</a:t>
            </a:r>
            <a:r>
              <a:rPr lang="uk-UA" sz="1600" b="1" cap="all" dirty="0" err="1" smtClean="0">
                <a:ln>
                  <a:solidFill>
                    <a:srgbClr val="0000FF"/>
                  </a:solidFill>
                </a:ln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язбережувальна</a:t>
            </a:r>
            <a:endParaRPr lang="uk-UA" sz="1600" b="1" cap="all" dirty="0" smtClean="0">
              <a:ln>
                <a:solidFill>
                  <a:srgbClr val="0000FF"/>
                </a:solidFill>
              </a:ln>
              <a:solidFill>
                <a:srgbClr val="4472C4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b="1" cap="all" dirty="0" smtClean="0">
                <a:ln>
                  <a:solidFill>
                    <a:srgbClr val="0000FF"/>
                  </a:solidFill>
                </a:ln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uk-UA" altLang="ru-RU" sz="1600" b="1" dirty="0">
                <a:ln>
                  <a:solidFill>
                    <a:srgbClr val="0000FF"/>
                  </a:solidFill>
                </a:ln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своїй діяльності організовую: безпечне освітнє середовище, використовую здоров</a:t>
            </a:r>
            <a:r>
              <a:rPr lang="en-US" sz="1600" b="1" dirty="0">
                <a:ln>
                  <a:solidFill>
                    <a:srgbClr val="0000FF"/>
                  </a:solidFill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altLang="ru-RU" sz="1600" b="1" dirty="0" err="1">
                <a:ln>
                  <a:solidFill>
                    <a:srgbClr val="0000FF"/>
                  </a:solidFill>
                </a:ln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язбережувальні</a:t>
            </a:r>
            <a:r>
              <a:rPr lang="uk-UA" altLang="ru-RU" sz="1600" b="1" dirty="0">
                <a:ln>
                  <a:solidFill>
                    <a:srgbClr val="0000FF"/>
                  </a:solidFill>
                </a:ln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технології під час освітнього процесу. 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uk-UA" altLang="ru-RU" sz="1600" b="1" dirty="0" smtClean="0">
                <a:ln>
                  <a:solidFill>
                    <a:srgbClr val="0000FF"/>
                  </a:solidFill>
                </a:ln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uk-UA" altLang="ru-RU" sz="1600" b="1" dirty="0" err="1" smtClean="0">
                <a:ln>
                  <a:solidFill>
                    <a:srgbClr val="0000FF"/>
                  </a:solidFill>
                </a:ln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вчитель-предметник</a:t>
            </a:r>
            <a:r>
              <a:rPr lang="uk-UA" altLang="ru-RU" sz="1600" b="1" dirty="0" smtClean="0">
                <a:ln>
                  <a:solidFill>
                    <a:srgbClr val="0000FF"/>
                  </a:solidFill>
                </a:ln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класний керівник, здійснюю </a:t>
            </a:r>
            <a:r>
              <a:rPr lang="uk-UA" altLang="ru-RU" sz="1600" b="1" dirty="0">
                <a:ln>
                  <a:solidFill>
                    <a:srgbClr val="0000FF"/>
                  </a:solidFill>
                </a:ln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профілактично - просвітницьку роботу  </a:t>
            </a:r>
            <a:r>
              <a:rPr lang="uk-UA" altLang="ru-RU" sz="1600" b="1" dirty="0" smtClean="0">
                <a:ln>
                  <a:solidFill>
                    <a:srgbClr val="0000FF"/>
                  </a:solidFill>
                </a:ln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   здобувачами освіти щодо </a:t>
            </a:r>
            <a:r>
              <a:rPr lang="uk-UA" altLang="ru-RU" sz="1600" b="1" dirty="0">
                <a:ln>
                  <a:solidFill>
                    <a:srgbClr val="0000FF"/>
                  </a:solidFill>
                </a:ln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 життєдіяльності, санітарії та гігієни. Формую </a:t>
            </a:r>
            <a:r>
              <a:rPr lang="uk-UA" altLang="ru-RU" sz="1600" b="1" dirty="0" smtClean="0">
                <a:ln>
                  <a:solidFill>
                    <a:srgbClr val="0000FF"/>
                  </a:solidFill>
                </a:ln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ліцеїстів </a:t>
            </a:r>
            <a:r>
              <a:rPr lang="uk-UA" altLang="ru-RU" sz="1600" b="1" dirty="0">
                <a:ln>
                  <a:solidFill>
                    <a:srgbClr val="0000FF"/>
                  </a:solidFill>
                </a:ln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культуру здорового та безпечного життя. </a:t>
            </a:r>
            <a:endParaRPr lang="ru-RU" sz="1600" dirty="0">
              <a:ln>
                <a:solidFill>
                  <a:srgbClr val="0000FF"/>
                </a:solidFill>
              </a:ln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2540" lvl="0" indent="450215" algn="just" fontAlgn="auto">
              <a:spcBef>
                <a:spcPts val="325"/>
              </a:spcBef>
              <a:spcAft>
                <a:spcPts val="0"/>
              </a:spcAft>
              <a:buNone/>
            </a:pPr>
            <a:r>
              <a:rPr lang="uk-UA" sz="1600" b="1" dirty="0" smtClean="0">
                <a:ln>
                  <a:solidFill>
                    <a:srgbClr val="0000FF"/>
                  </a:solidFill>
                </a:ln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Серед </a:t>
            </a:r>
            <a:r>
              <a:rPr lang="uk-UA" sz="1600" b="1" dirty="0">
                <a:ln>
                  <a:solidFill>
                    <a:srgbClr val="0000FF"/>
                  </a:solidFill>
                </a:ln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уроку використовую хвилинки відпочинку. Надаю перевагу музичним </a:t>
            </a:r>
            <a:r>
              <a:rPr lang="uk-UA" sz="1600" b="1" dirty="0" err="1">
                <a:ln>
                  <a:solidFill>
                    <a:srgbClr val="0000FF"/>
                  </a:solidFill>
                </a:ln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фізкультхвилинкам</a:t>
            </a:r>
            <a:r>
              <a:rPr lang="uk-UA" sz="1600" b="1" dirty="0">
                <a:ln>
                  <a:solidFill>
                    <a:srgbClr val="0000FF"/>
                  </a:solidFill>
                </a:ln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Також обираю хвилинки релаксації. Дітям подобається вправа «Малюнок на спині». </a:t>
            </a:r>
            <a:r>
              <a:rPr lang="uk-UA" sz="1600" dirty="0">
                <a:ln>
                  <a:solidFill>
                    <a:srgbClr val="0000FF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Внаслідок проведення цих вправ формується </a:t>
            </a:r>
            <a:r>
              <a:rPr lang="uk-UA" sz="1600" b="1" dirty="0" err="1">
                <a:ln>
                  <a:solidFill>
                    <a:srgbClr val="0000FF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здоров’язбережувальна</a:t>
            </a:r>
            <a:r>
              <a:rPr lang="uk-UA" sz="1600" b="1" dirty="0">
                <a:ln>
                  <a:solidFill>
                    <a:srgbClr val="0000FF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компетентність.</a:t>
            </a:r>
            <a:endParaRPr lang="ru-RU" sz="1600" dirty="0">
              <a:ln>
                <a:solidFill>
                  <a:srgbClr val="0000FF"/>
                </a:solidFill>
              </a:ln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/>
          </a:p>
        </p:txBody>
      </p:sp>
      <p:sp>
        <p:nvSpPr>
          <p:cNvPr id="5" name="Свиток: горизонтальный 2">
            <a:extLst>
              <a:ext uri="{FF2B5EF4-FFF2-40B4-BE49-F238E27FC236}">
                <a16:creationId xmlns:a16="http://schemas.microsoft.com/office/drawing/2014/main" xmlns="" id="{DC3410DF-7FED-476E-8536-575AE7A35A2A}"/>
              </a:ext>
            </a:extLst>
          </p:cNvPr>
          <p:cNvSpPr/>
          <p:nvPr/>
        </p:nvSpPr>
        <p:spPr>
          <a:xfrm>
            <a:off x="1261809" y="5018589"/>
            <a:ext cx="2542348" cy="498643"/>
          </a:xfrm>
          <a:prstGeom prst="horizontalScroll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Mangal"/>
              </a:rPr>
              <a:t>«Фраза по колу»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Mangal"/>
            </a:endParaRPr>
          </a:p>
        </p:txBody>
      </p:sp>
      <p:sp>
        <p:nvSpPr>
          <p:cNvPr id="6" name="Свиток: горизонтальный 3">
            <a:extLst>
              <a:ext uri="{FF2B5EF4-FFF2-40B4-BE49-F238E27FC236}">
                <a16:creationId xmlns:a16="http://schemas.microsoft.com/office/drawing/2014/main" xmlns="" id="{D6548F33-C4C8-42D6-AA53-4C4F0D6B10F0}"/>
              </a:ext>
            </a:extLst>
          </p:cNvPr>
          <p:cNvSpPr/>
          <p:nvPr/>
        </p:nvSpPr>
        <p:spPr>
          <a:xfrm>
            <a:off x="4860032" y="5005101"/>
            <a:ext cx="3361740" cy="512131"/>
          </a:xfrm>
          <a:prstGeom prst="horizontalScroll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Mangal"/>
              </a:rPr>
              <a:t>«Гімнастика для очей»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0F5E13E-20E1-4A40-B741-4316D58465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5288779"/>
            <a:ext cx="1641273" cy="965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627552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6696744" cy="1143000"/>
          </a:xfrm>
        </p:spPr>
        <p:txBody>
          <a:bodyPr/>
          <a:lstStyle/>
          <a:p>
            <a:pPr algn="r"/>
            <a: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/>
            </a:r>
            <a:b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/>
            </a:r>
            <a:b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/>
            </a:r>
            <a:b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15   </a:t>
            </a:r>
            <a:r>
              <a:rPr lang="uk-UA" sz="2400" b="1" cap="all" dirty="0" err="1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компетентностей</a:t>
            </a: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  вчителя  </a:t>
            </a:r>
            <a:b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на  уроках  української </a:t>
            </a:r>
            <a:b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мови  та  літератури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844824"/>
            <a:ext cx="6768752" cy="4281339"/>
          </a:xfrm>
        </p:spPr>
        <p:txBody>
          <a:bodyPr/>
          <a:lstStyle/>
          <a:p>
            <a:pPr marL="0" indent="0">
              <a:buNone/>
            </a:pPr>
            <a:r>
              <a:rPr lang="uk-UA" sz="1600" b="1" cap="all" dirty="0">
                <a:ln>
                  <a:solidFill>
                    <a:srgbClr val="0000FF"/>
                  </a:solidFill>
                </a:ln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8. </a:t>
            </a:r>
            <a:r>
              <a:rPr lang="uk-UA" sz="1600" b="1" cap="all" dirty="0" err="1">
                <a:ln>
                  <a:solidFill>
                    <a:srgbClr val="0000FF"/>
                  </a:solidFill>
                </a:ln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Проєктувальна</a:t>
            </a:r>
            <a:r>
              <a:rPr lang="uk-UA" sz="1600" b="1" cap="all" dirty="0">
                <a:ln>
                  <a:solidFill>
                    <a:srgbClr val="0000FF"/>
                  </a:solidFill>
                </a:ln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lang="uk-UA" sz="1400" dirty="0">
              <a:ln>
                <a:solidFill>
                  <a:srgbClr val="0000FF"/>
                </a:solidFill>
              </a:ln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b="1" dirty="0" smtClean="0">
                <a:ln>
                  <a:solidFill>
                    <a:srgbClr val="0000FF"/>
                  </a:solidFill>
                </a:ln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Для </a:t>
            </a:r>
            <a:r>
              <a:rPr lang="uk-UA" sz="1600" b="1" dirty="0">
                <a:ln>
                  <a:solidFill>
                    <a:srgbClr val="0000FF"/>
                  </a:solidFill>
                </a:ln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</a:t>
            </a:r>
            <a:r>
              <a:rPr lang="uk-UA" sz="1600" b="1" dirty="0" err="1">
                <a:ln>
                  <a:solidFill>
                    <a:srgbClr val="0000FF"/>
                  </a:solidFill>
                </a:ln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проєктувальної</a:t>
            </a:r>
            <a:r>
              <a:rPr lang="uk-UA" sz="1600" b="1" dirty="0">
                <a:ln>
                  <a:solidFill>
                    <a:srgbClr val="0000FF"/>
                  </a:solidFill>
                </a:ln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компетентності </a:t>
            </a:r>
            <a:r>
              <a:rPr lang="uk-UA" sz="1600" b="1" dirty="0" smtClean="0">
                <a:ln>
                  <a:solidFill>
                    <a:srgbClr val="0000FF"/>
                  </a:solidFill>
                </a:ln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здобувачів освіти </a:t>
            </a:r>
            <a:r>
              <a:rPr lang="uk-UA" sz="1600" b="1" dirty="0">
                <a:ln>
                  <a:solidFill>
                    <a:srgbClr val="0000FF"/>
                  </a:solidFill>
                </a:ln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застосовую </a:t>
            </a:r>
            <a:r>
              <a:rPr lang="uk-UA" sz="1600" dirty="0">
                <a:ln>
                  <a:solidFill>
                    <a:srgbClr val="0000FF"/>
                  </a:solidFill>
                </a:ln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спільні </a:t>
            </a:r>
            <a:r>
              <a:rPr lang="uk-UA" sz="1600" dirty="0" err="1">
                <a:ln>
                  <a:solidFill>
                    <a:srgbClr val="0000FF"/>
                  </a:solidFill>
                </a:ln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проєкти</a:t>
            </a:r>
            <a:r>
              <a:rPr lang="uk-UA" sz="1600" dirty="0">
                <a:ln>
                  <a:solidFill>
                    <a:srgbClr val="0000FF"/>
                  </a:solidFill>
                </a:ln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партнерські завдання та рольові ігри для зміцнення комунікативних навичок. </a:t>
            </a:r>
            <a:endParaRPr lang="ru-RU" sz="1600" dirty="0">
              <a:ln>
                <a:solidFill>
                  <a:srgbClr val="0000FF"/>
                </a:solidFill>
              </a:ln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dirty="0" smtClean="0">
                <a:ln>
                  <a:solidFill>
                    <a:srgbClr val="0000FF"/>
                  </a:solidFill>
                </a:ln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У </a:t>
            </a:r>
            <a:r>
              <a:rPr lang="uk-UA" sz="1600" dirty="0">
                <a:ln>
                  <a:solidFill>
                    <a:srgbClr val="0000FF"/>
                  </a:solidFill>
                </a:ln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своїй практиці широко використовую активні методи навчання: самостійні роботи, творчі завдання, дослідження, пошуки, ігрові вправи, бесіди, дискусії, методи проектів, </a:t>
            </a:r>
            <a:r>
              <a:rPr lang="uk-UA" sz="1600" dirty="0" smtClean="0">
                <a:ln>
                  <a:solidFill>
                    <a:srgbClr val="0000FF"/>
                  </a:solidFill>
                </a:ln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спостереження</a:t>
            </a:r>
            <a:r>
              <a:rPr lang="uk-UA" sz="1600" b="1" dirty="0" smtClean="0">
                <a:ln>
                  <a:solidFill>
                    <a:srgbClr val="0000FF"/>
                  </a:solidFill>
                </a:ln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sz="1600" b="1" dirty="0">
              <a:ln>
                <a:solidFill>
                  <a:srgbClr val="0000FF"/>
                </a:solidFill>
              </a:ln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dirty="0">
                <a:ln>
                  <a:solidFill>
                    <a:srgbClr val="0000FF"/>
                  </a:solidFill>
                </a:ln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спостереження використовую, коли матеріал, що вивчається, є специфічним для української мови або складним («Лексикологія» 6 клас).  </a:t>
            </a:r>
            <a:endParaRPr lang="ru-RU" sz="1600" dirty="0">
              <a:ln>
                <a:solidFill>
                  <a:srgbClr val="0000FF"/>
                </a:solidFill>
              </a:ln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/>
          </a:p>
        </p:txBody>
      </p:sp>
      <p:sp>
        <p:nvSpPr>
          <p:cNvPr id="4" name="Свиток: горизонтальный 3">
            <a:extLst>
              <a:ext uri="{FF2B5EF4-FFF2-40B4-BE49-F238E27FC236}">
                <a16:creationId xmlns:a16="http://schemas.microsoft.com/office/drawing/2014/main" xmlns="" id="{D6548F33-C4C8-42D6-AA53-4C4F0D6B10F0}"/>
              </a:ext>
            </a:extLst>
          </p:cNvPr>
          <p:cNvSpPr/>
          <p:nvPr/>
        </p:nvSpPr>
        <p:spPr>
          <a:xfrm>
            <a:off x="1259632" y="4221088"/>
            <a:ext cx="3885094" cy="1893129"/>
          </a:xfrm>
          <a:prstGeom prst="horizontalScroll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Mangal"/>
              </a:rPr>
              <a:t>Мотивуюче відео «Експрес-урок»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1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Mangal"/>
              </a:rPr>
              <a:t>з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Mangal"/>
              </a:rPr>
              <a:t>’</a:t>
            </a:r>
            <a:r>
              <a:rPr kumimoji="0" lang="uk-UA" sz="1400" b="1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Mangal"/>
              </a:rPr>
              <a:t>ясуємо…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1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Mangal"/>
              </a:rPr>
              <a:t>засвоїмо…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1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Mangal"/>
              </a:rPr>
              <a:t>навчимося…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1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Mangal"/>
              </a:rPr>
              <a:t>розвиватимемо…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Mangal"/>
            </a:endParaRPr>
          </a:p>
        </p:txBody>
      </p:sp>
      <p:sp>
        <p:nvSpPr>
          <p:cNvPr id="5" name="Свиток: горизонтальный 5">
            <a:extLst>
              <a:ext uri="{FF2B5EF4-FFF2-40B4-BE49-F238E27FC236}">
                <a16:creationId xmlns:a16="http://schemas.microsoft.com/office/drawing/2014/main" xmlns="" id="{0C542592-88FD-4290-A497-1619573B3774}"/>
              </a:ext>
            </a:extLst>
          </p:cNvPr>
          <p:cNvSpPr/>
          <p:nvPr/>
        </p:nvSpPr>
        <p:spPr>
          <a:xfrm>
            <a:off x="5292081" y="4221088"/>
            <a:ext cx="2520279" cy="1677105"/>
          </a:xfrm>
          <a:prstGeom prst="horizontalScroll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Методичний прийом </a:t>
            </a:r>
            <a:r>
              <a:rPr kumimoji="0" lang="uk-UA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«</a:t>
            </a:r>
            <a:r>
              <a:rPr lang="uk-UA" sz="1600" kern="0" dirty="0" err="1" smtClean="0">
                <a:solidFill>
                  <a:srgbClr val="800000"/>
                </a:solidFill>
                <a:latin typeface="Times New Roman" panose="02020603050405020304" pitchFamily="18" charset="0"/>
              </a:rPr>
              <a:t>ставл</a:t>
            </a:r>
            <a:r>
              <a:rPr kumimoji="0" lang="uk-UA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ення</a:t>
            </a:r>
            <a:r>
              <a:rPr kumimoji="0" lang="uk-UA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uk-UA" sz="1600" b="0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до ситуації»</a:t>
            </a:r>
            <a:endParaRPr kumimoji="0" lang="uk-UA" sz="1600" b="0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624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865257" y="829877"/>
            <a:ext cx="3240360" cy="2276871"/>
          </a:xfrm>
        </p:spPr>
        <p:txBody>
          <a:bodyPr/>
          <a:lstStyle/>
          <a:p>
            <a:pPr>
              <a:defRPr/>
            </a:pPr>
            <a:r>
              <a:rPr lang="uk-UA" sz="3200" i="1" dirty="0" smtClean="0">
                <a:solidFill>
                  <a:srgbClr val="3333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</a:rPr>
              <a:t/>
            </a:r>
            <a:br>
              <a:rPr lang="uk-UA" sz="3200" i="1" dirty="0" smtClean="0">
                <a:solidFill>
                  <a:srgbClr val="3333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</a:rPr>
            </a:br>
            <a:r>
              <a:rPr lang="uk-UA" sz="3200" i="1" dirty="0" err="1" smtClean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</a:rPr>
              <a:t>Портфоліо</a:t>
            </a:r>
            <a:r>
              <a:rPr lang="uk-UA" sz="3200" i="1" dirty="0" smtClean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</a:rPr>
              <a:t/>
            </a:r>
            <a:br>
              <a:rPr lang="uk-UA" sz="3200" i="1" dirty="0" smtClean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</a:rPr>
            </a:br>
            <a:r>
              <a:rPr lang="uk-UA" sz="3200" i="1" dirty="0" smtClean="0">
                <a:solidFill>
                  <a:srgbClr val="3333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</a:rPr>
              <a:t>вчителя української мови</a:t>
            </a:r>
            <a:br>
              <a:rPr lang="uk-UA" sz="3200" i="1" dirty="0" smtClean="0">
                <a:solidFill>
                  <a:srgbClr val="3333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</a:rPr>
            </a:br>
            <a:r>
              <a:rPr lang="uk-UA" sz="3200" i="1" dirty="0" smtClean="0">
                <a:solidFill>
                  <a:srgbClr val="3333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</a:rPr>
              <a:t>та літератури</a:t>
            </a:r>
            <a:br>
              <a:rPr lang="uk-UA" sz="3200" i="1" dirty="0" smtClean="0">
                <a:solidFill>
                  <a:srgbClr val="3333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</a:rPr>
            </a:br>
            <a:endParaRPr lang="ru-RU" sz="2400" i="1" dirty="0">
              <a:solidFill>
                <a:srgbClr val="3333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08520" y="2857496"/>
            <a:ext cx="5187915" cy="23083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endParaRPr lang="uk-UA" sz="36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uk-UA" sz="36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Яцик</a:t>
            </a:r>
            <a:endParaRPr lang="uk-UA" sz="36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uk-UA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Любові</a:t>
            </a:r>
          </a:p>
          <a:p>
            <a:pPr algn="ctr">
              <a:defRPr/>
            </a:pPr>
            <a:r>
              <a:rPr lang="uk-UA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Миколаївни</a:t>
            </a:r>
            <a:endParaRPr lang="ru-RU" sz="36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06792">
            <a:off x="5460615" y="976265"/>
            <a:ext cx="2475572" cy="31707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524" y="854313"/>
            <a:ext cx="881803" cy="8288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20072" y="3861048"/>
            <a:ext cx="3097336" cy="2234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400" b="1" dirty="0" smtClean="0">
              <a:solidFill>
                <a:prstClr val="black"/>
              </a:solidFill>
              <a:latin typeface="Calibri"/>
              <a:ea typeface="+mj-ea"/>
              <a:cs typeface="+mj-cs"/>
            </a:endParaRPr>
          </a:p>
          <a:p>
            <a:r>
              <a:rPr lang="uk-UA" sz="2400" b="1" dirty="0" smtClean="0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Життєве кредо:</a:t>
            </a:r>
            <a:endParaRPr lang="uk-UA" sz="16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lvl="0">
              <a:spcBef>
                <a:spcPct val="20000"/>
              </a:spcBef>
            </a:pPr>
            <a:r>
              <a:rPr lang="uk-UA" sz="1600" b="1" dirty="0" smtClean="0">
                <a:solidFill>
                  <a:srgbClr val="0000FF"/>
                </a:solidFill>
                <a:latin typeface="Monotype Corsiva" pitchFamily="66" charset="0"/>
              </a:rPr>
              <a:t>Моє </a:t>
            </a:r>
            <a:r>
              <a:rPr lang="uk-UA" sz="1600" b="1" dirty="0">
                <a:solidFill>
                  <a:srgbClr val="0000FF"/>
                </a:solidFill>
                <a:latin typeface="Monotype Corsiva" pitchFamily="66" charset="0"/>
              </a:rPr>
              <a:t>життя, як аркуш й олівець,</a:t>
            </a:r>
            <a:br>
              <a:rPr lang="uk-UA" sz="1600" b="1" dirty="0">
                <a:solidFill>
                  <a:srgbClr val="0000FF"/>
                </a:solidFill>
                <a:latin typeface="Monotype Corsiva" pitchFamily="66" charset="0"/>
              </a:rPr>
            </a:br>
            <a:r>
              <a:rPr lang="uk-UA" sz="1600" b="1" dirty="0">
                <a:solidFill>
                  <a:srgbClr val="0000FF"/>
                </a:solidFill>
                <a:latin typeface="Monotype Corsiva" pitchFamily="66" charset="0"/>
              </a:rPr>
              <a:t>Щось вписую, а щось стираю,</a:t>
            </a:r>
            <a:br>
              <a:rPr lang="uk-UA" sz="1600" b="1" dirty="0">
                <a:solidFill>
                  <a:srgbClr val="0000FF"/>
                </a:solidFill>
                <a:latin typeface="Monotype Corsiva" pitchFamily="66" charset="0"/>
              </a:rPr>
            </a:br>
            <a:r>
              <a:rPr lang="uk-UA" sz="1600" b="1" dirty="0">
                <a:solidFill>
                  <a:srgbClr val="0000FF"/>
                </a:solidFill>
                <a:latin typeface="Monotype Corsiva" pitchFamily="66" charset="0"/>
              </a:rPr>
              <a:t>Так хочеться, щоб весь цей папірець</a:t>
            </a:r>
            <a:br>
              <a:rPr lang="uk-UA" sz="1600" b="1" dirty="0">
                <a:solidFill>
                  <a:srgbClr val="0000FF"/>
                </a:solidFill>
                <a:latin typeface="Monotype Corsiva" pitchFamily="66" charset="0"/>
              </a:rPr>
            </a:br>
            <a:r>
              <a:rPr lang="uk-UA" sz="1600" b="1" dirty="0">
                <a:solidFill>
                  <a:srgbClr val="0000FF"/>
                </a:solidFill>
                <a:latin typeface="Monotype Corsiva" pitchFamily="66" charset="0"/>
              </a:rPr>
              <a:t>Був списаний спочатку і до краю </a:t>
            </a:r>
            <a:endParaRPr lang="ru-RU" sz="1600" dirty="0">
              <a:solidFill>
                <a:prstClr val="black"/>
              </a:solidFill>
              <a:latin typeface="Calibri"/>
            </a:endParaRPr>
          </a:p>
          <a:p>
            <a:endParaRPr lang="ru-RU" sz="2400" b="1" dirty="0"/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6696744" cy="1143000"/>
          </a:xfrm>
        </p:spPr>
        <p:txBody>
          <a:bodyPr/>
          <a:lstStyle/>
          <a:p>
            <a:pPr algn="r"/>
            <a: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/>
            </a:r>
            <a:b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/>
            </a:r>
            <a:b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/>
            </a:r>
            <a:b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15   </a:t>
            </a:r>
            <a:r>
              <a:rPr lang="uk-UA" sz="2400" b="1" cap="all" dirty="0" err="1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компетентностей</a:t>
            </a: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  вчителя  </a:t>
            </a:r>
            <a:b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на  уроках  української </a:t>
            </a:r>
            <a:b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мови  та  літератури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844824"/>
            <a:ext cx="6768752" cy="4281339"/>
          </a:xfrm>
        </p:spPr>
        <p:txBody>
          <a:bodyPr/>
          <a:lstStyle/>
          <a:p>
            <a:pPr marL="0" indent="0">
              <a:buNone/>
            </a:pPr>
            <a:r>
              <a:rPr lang="uk-UA" sz="1600" b="1" dirty="0">
                <a:ln>
                  <a:solidFill>
                    <a:srgbClr val="0000FF"/>
                  </a:solidFill>
                </a:ln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9. </a:t>
            </a:r>
            <a:r>
              <a:rPr lang="uk-UA" sz="1600" b="1" cap="all" dirty="0">
                <a:ln>
                  <a:solidFill>
                    <a:srgbClr val="0000FF"/>
                  </a:solidFill>
                </a:ln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Прогностична</a:t>
            </a:r>
            <a:r>
              <a:rPr lang="uk-UA" sz="1600" b="1" dirty="0">
                <a:ln>
                  <a:solidFill>
                    <a:srgbClr val="0000FF"/>
                  </a:solidFill>
                </a:ln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lang="uk-UA" sz="1600" b="1" dirty="0" smtClean="0">
              <a:ln>
                <a:solidFill>
                  <a:srgbClr val="0000FF"/>
                </a:solidFill>
              </a:ln>
              <a:solidFill>
                <a:srgbClr val="4472C4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Прогностичну компетентність формую  </a:t>
            </a:r>
            <a:r>
              <a:rPr lang="uk-UA" sz="180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шляхом визначення напрямку своєї роботи, її конкретні цілі і завдання на кожному етапі навчально-виховної роботи, передбачаю кінцевий результат навчальної діяльності. 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endParaRPr lang="uk-UA" sz="1800" dirty="0">
              <a:ln>
                <a:solidFill>
                  <a:srgbClr val="0000FF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Пропоную </a:t>
            </a:r>
            <a:r>
              <a:rPr lang="uk-UA" sz="1800" b="1" dirty="0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дітям </a:t>
            </a:r>
            <a:r>
              <a:rPr lang="uk-UA" sz="180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текстові матеріали різних жанрів, які включають прогнози, передбачення або спроби розгадати наслідки подій. </a:t>
            </a:r>
            <a:r>
              <a:rPr lang="uk-UA" sz="1800" dirty="0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Здобувачі освіти </a:t>
            </a:r>
            <a:r>
              <a:rPr lang="uk-UA" sz="180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висловлюють свої варіанти розвитку сюжету, прогнозують події та передбачають наслідки дій персонажів, вчаться аналізувати мовні засоби та контекст для передбачення подальшого розвитку подій. 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endParaRPr lang="uk-UA" sz="1400" dirty="0">
              <a:ln>
                <a:solidFill>
                  <a:srgbClr val="0000FF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dirty="0"/>
          </a:p>
        </p:txBody>
      </p:sp>
      <p:pic>
        <p:nvPicPr>
          <p:cNvPr id="4" name="Picture 2" descr="До нового навчального року вчителі матимуть затверджений професійний  стандарт – Вінницька обласна Асоціація органів місцевого самоврядуванн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869160"/>
            <a:ext cx="3509260" cy="143990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559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6696744" cy="1143000"/>
          </a:xfrm>
        </p:spPr>
        <p:txBody>
          <a:bodyPr/>
          <a:lstStyle/>
          <a:p>
            <a:pPr algn="r"/>
            <a: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/>
            </a:r>
            <a:b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/>
            </a:r>
            <a:b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/>
            </a:r>
            <a:b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15   </a:t>
            </a:r>
            <a:r>
              <a:rPr lang="uk-UA" sz="2400" b="1" cap="all" dirty="0" err="1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компетентностей</a:t>
            </a: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  вчителя  </a:t>
            </a:r>
            <a:b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на  уроках  української </a:t>
            </a:r>
            <a:b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мови  та  літератури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916832"/>
            <a:ext cx="6768752" cy="4209331"/>
          </a:xfrm>
        </p:spPr>
        <p:txBody>
          <a:bodyPr/>
          <a:lstStyle/>
          <a:p>
            <a:pPr marL="0" indent="0">
              <a:buNone/>
            </a:pPr>
            <a:r>
              <a:rPr lang="uk-UA" sz="1600" b="1" cap="all" dirty="0">
                <a:ln>
                  <a:solidFill>
                    <a:srgbClr val="0000FF"/>
                  </a:solidFill>
                </a:ln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10. </a:t>
            </a:r>
            <a:r>
              <a:rPr lang="uk-UA" sz="1600" b="1" cap="all" dirty="0" smtClean="0">
                <a:ln>
                  <a:solidFill>
                    <a:srgbClr val="0000FF"/>
                  </a:solidFill>
                </a:ln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Організаційна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uk-UA" altLang="ru-RU" sz="1400" b="1" i="1" dirty="0">
                <a:ln>
                  <a:solidFill>
                    <a:srgbClr val="0000FF"/>
                  </a:solidFill>
                </a:ln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Організовую </a:t>
            </a:r>
            <a:r>
              <a:rPr lang="uk-UA" altLang="ru-RU" sz="1400" b="1" i="1" dirty="0" smtClean="0">
                <a:ln>
                  <a:solidFill>
                    <a:srgbClr val="0000FF"/>
                  </a:solidFill>
                </a:ln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altLang="ru-RU" sz="1400" b="1" i="1" dirty="0">
                <a:ln>
                  <a:solidFill>
                    <a:srgbClr val="0000FF"/>
                  </a:solidFill>
                </a:ln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різні види і форми навчальної та пізнавальної </a:t>
            </a:r>
            <a:r>
              <a:rPr lang="uk-UA" altLang="ru-RU" sz="1400" b="1" i="1" dirty="0" smtClean="0">
                <a:ln>
                  <a:solidFill>
                    <a:srgbClr val="0000FF"/>
                  </a:solidFill>
                </a:ln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 здобувачів освіти. </a:t>
            </a:r>
            <a:r>
              <a:rPr lang="uk-UA" sz="1400" b="1" i="1" dirty="0">
                <a:ln>
                  <a:solidFill>
                    <a:srgbClr val="0000FF"/>
                  </a:solidFill>
                </a:ln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початку уроку використовую </a:t>
            </a:r>
            <a:r>
              <a:rPr lang="uk-UA" sz="1400" i="1" dirty="0" smtClean="0">
                <a:ln>
                  <a:solidFill>
                    <a:srgbClr val="0000FF"/>
                  </a:solidFill>
                </a:ln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кольоровий </a:t>
            </a:r>
            <a:r>
              <a:rPr lang="uk-UA" sz="1400" i="1" dirty="0">
                <a:ln>
                  <a:solidFill>
                    <a:srgbClr val="0000FF"/>
                  </a:solidFill>
                </a:ln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настрій, </a:t>
            </a:r>
            <a:r>
              <a:rPr lang="uk-UA" sz="1400" i="1" dirty="0" err="1" smtClean="0">
                <a:ln>
                  <a:solidFill>
                    <a:srgbClr val="0000FF"/>
                  </a:solidFill>
                </a:ln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смайлик</a:t>
            </a:r>
            <a:r>
              <a:rPr lang="uk-UA" sz="1400" i="1" dirty="0" smtClean="0">
                <a:ln>
                  <a:solidFill>
                    <a:srgbClr val="0000FF"/>
                  </a:solidFill>
                </a:ln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400" i="1" dirty="0">
                <a:ln>
                  <a:solidFill>
                    <a:srgbClr val="0000FF"/>
                  </a:solidFill>
                </a:ln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Такі прийоми допоможуть вчителю правильно почати урок, налаштувати дітей на продуктивну роботу, створити сприятливий психологічний клімат на уроці.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i="1" dirty="0">
                <a:ln>
                  <a:solidFill>
                    <a:srgbClr val="0000FF"/>
                  </a:solidFill>
                </a:ln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b="1" i="1" dirty="0">
                <a:ln>
                  <a:solidFill>
                    <a:srgbClr val="0000FF"/>
                  </a:solidFill>
                </a:ln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Застосовую</a:t>
            </a:r>
            <a:r>
              <a:rPr lang="uk-UA" sz="1400" i="1" dirty="0">
                <a:ln>
                  <a:solidFill>
                    <a:srgbClr val="0000FF"/>
                  </a:solidFill>
                </a:ln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уроках </a:t>
            </a:r>
            <a:r>
              <a:rPr lang="uk-UA" sz="1400" i="1" dirty="0" err="1">
                <a:ln>
                  <a:solidFill>
                    <a:srgbClr val="0000FF"/>
                  </a:solidFill>
                </a:ln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цілепокладання</a:t>
            </a:r>
            <a:r>
              <a:rPr lang="uk-UA" sz="1400" i="1" dirty="0">
                <a:ln>
                  <a:solidFill>
                    <a:srgbClr val="0000FF"/>
                  </a:solidFill>
                </a:ln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(я хочу дізнатися.., мені потрібно повторити... тощо).</a:t>
            </a:r>
            <a:endParaRPr lang="ru-RU" sz="1400" i="1" dirty="0">
              <a:ln>
                <a:solidFill>
                  <a:srgbClr val="0000FF"/>
                </a:solidFill>
              </a:ln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i="1" dirty="0">
                <a:ln>
                  <a:solidFill>
                    <a:srgbClr val="0000FF"/>
                  </a:solidFill>
                </a:ln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уроках української мови використовую хмару слів, вправи з ключем, «Перевір себе сам», словникові диктанти з QR-кодами і шкалою оцінювання, </a:t>
            </a:r>
            <a:r>
              <a:rPr lang="uk-UA" sz="1400" i="1" dirty="0" err="1">
                <a:ln>
                  <a:solidFill>
                    <a:srgbClr val="0000FF"/>
                  </a:solidFill>
                </a:ln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сенкан</a:t>
            </a:r>
            <a:r>
              <a:rPr lang="uk-UA" sz="1400" i="1" dirty="0">
                <a:ln>
                  <a:solidFill>
                    <a:srgbClr val="0000FF"/>
                  </a:solidFill>
                </a:ln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різноманітні мовознавчі ігри «Морський бій», «Хто перший», «Мовознавче лото». </a:t>
            </a:r>
            <a:endParaRPr lang="ru-RU" sz="1600" dirty="0"/>
          </a:p>
        </p:txBody>
      </p:sp>
      <p:pic>
        <p:nvPicPr>
          <p:cNvPr id="4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022" y="4221088"/>
            <a:ext cx="3982942" cy="1840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7758">
            <a:off x="5690596" y="4421618"/>
            <a:ext cx="2486785" cy="1511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71740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6696744" cy="1143000"/>
          </a:xfrm>
        </p:spPr>
        <p:txBody>
          <a:bodyPr/>
          <a:lstStyle/>
          <a:p>
            <a:pPr algn="r"/>
            <a: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/>
            </a:r>
            <a:b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/>
            </a:r>
            <a:b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/>
            </a:r>
            <a:b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15   </a:t>
            </a:r>
            <a:r>
              <a:rPr lang="uk-UA" sz="2400" b="1" cap="all" dirty="0" err="1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компетентностей</a:t>
            </a: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  вчителя  </a:t>
            </a:r>
            <a:b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на  уроках  української </a:t>
            </a:r>
            <a:b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мови  та  літератури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916832"/>
            <a:ext cx="6768752" cy="4209331"/>
          </a:xfrm>
        </p:spPr>
        <p:txBody>
          <a:bodyPr/>
          <a:lstStyle/>
          <a:p>
            <a:pPr marL="0" indent="0">
              <a:buNone/>
            </a:pPr>
            <a:r>
              <a:rPr lang="uk-UA" sz="1600" b="1" cap="all" dirty="0">
                <a:ln>
                  <a:solidFill>
                    <a:srgbClr val="0000FF"/>
                  </a:solidFill>
                </a:ln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11. Оцінювально-аналітична 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2367077"/>
            <a:ext cx="316835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Оцінюю  </a:t>
            </a:r>
            <a:r>
              <a:rPr lang="uk-UA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 навчання </a:t>
            </a:r>
            <a:r>
              <a:rPr lang="uk-UA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здобувачів освіти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аналізую </a:t>
            </a:r>
            <a:r>
              <a:rPr lang="uk-UA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 результати </a:t>
            </a:r>
            <a:r>
              <a:rPr lang="uk-UA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икористовую карти  </a:t>
            </a:r>
            <a:r>
              <a:rPr lang="uk-UA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самооцінювання</a:t>
            </a:r>
            <a:r>
              <a:rPr lang="uk-UA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uk-UA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взаємооцінювання</a:t>
            </a:r>
            <a:r>
              <a:rPr lang="uk-UA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результатів навчання </a:t>
            </a:r>
            <a:r>
              <a:rPr lang="uk-UA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ліцеїстів.</a:t>
            </a:r>
            <a:endParaRPr lang="ru-RU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599144"/>
            <a:ext cx="2028815" cy="1322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243011"/>
            <a:ext cx="2171968" cy="146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151" y="1908575"/>
            <a:ext cx="1794115" cy="1476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535" y="5019973"/>
            <a:ext cx="3495660" cy="1442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678661"/>
            <a:ext cx="284162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068" y="3579795"/>
            <a:ext cx="2261426" cy="111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71677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6768752" cy="1143000"/>
          </a:xfrm>
        </p:spPr>
        <p:txBody>
          <a:bodyPr/>
          <a:lstStyle/>
          <a:p>
            <a:pPr algn="r"/>
            <a: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/>
            </a:r>
            <a:b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/>
            </a:r>
            <a:b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/>
            </a:r>
            <a:b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15   </a:t>
            </a:r>
            <a:r>
              <a:rPr lang="uk-UA" sz="2400" b="1" cap="all" dirty="0" err="1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компетентностей</a:t>
            </a: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  вчителя  </a:t>
            </a:r>
            <a:b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на  уроках  української </a:t>
            </a:r>
            <a:b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мови  та  літератури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844824"/>
            <a:ext cx="6768752" cy="4281339"/>
          </a:xfrm>
        </p:spPr>
        <p:txBody>
          <a:bodyPr/>
          <a:lstStyle/>
          <a:p>
            <a:pPr marL="0" indent="0">
              <a:buNone/>
            </a:pPr>
            <a:r>
              <a:rPr lang="uk-UA" sz="1800" b="1" cap="all" dirty="0">
                <a:ln>
                  <a:solidFill>
                    <a:srgbClr val="0000FF"/>
                  </a:solidFill>
                </a:ln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12. </a:t>
            </a:r>
            <a:r>
              <a:rPr lang="uk-UA" sz="1800" b="1" cap="all" dirty="0" smtClean="0">
                <a:ln>
                  <a:solidFill>
                    <a:srgbClr val="0000FF"/>
                  </a:solidFill>
                </a:ln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Інноваційна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b="1" cap="all" dirty="0" smtClean="0">
                <a:ln>
                  <a:solidFill>
                    <a:srgbClr val="0000FF"/>
                  </a:solidFill>
                </a:ln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uk-UA" sz="2000" dirty="0">
                <a:ln>
                  <a:solidFill>
                    <a:srgbClr val="0000FF"/>
                  </a:solidFill>
                </a:ln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sz="1800" dirty="0">
                <a:ln>
                  <a:solidFill>
                    <a:srgbClr val="0000FF"/>
                  </a:solidFill>
                </a:ln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своїй роботі використовую та </a:t>
            </a:r>
            <a:r>
              <a:rPr lang="uk-UA" altLang="ru-RU" sz="2000" b="1" dirty="0">
                <a:ln>
                  <a:solidFill>
                    <a:srgbClr val="0000FF"/>
                  </a:solidFill>
                </a:ln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застосовую на уроках наукові методи пізнання в освітньому процесі. Використовую інновації, методи та прийоми, випробовую різні підходи, щоб покращувати роботу  проблеми у педагогічній діяльності. </a:t>
            </a:r>
          </a:p>
          <a:p>
            <a:pPr marL="0" indent="0">
              <a:buNone/>
            </a:pPr>
            <a:endParaRPr lang="ru-RU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717032"/>
            <a:ext cx="1777278" cy="179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293096"/>
            <a:ext cx="1530350" cy="972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602" y="3986337"/>
            <a:ext cx="3043590" cy="183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19707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78" y="1705416"/>
            <a:ext cx="2376264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504" y="3492693"/>
            <a:ext cx="1036637" cy="94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Освітні портали для педагогічних працівників - КОМУНАЛЬНА УСТАНОВА «ЦЕНТР  ПРОФЕСІЙНОГО РОЗВИТКУ ПЕДАГОГІЧНИХ ПРАЦІВНИКІВ ОХТИРСЬКОЇ МІСЬКОЇ РАДИ  СУМСЬКОЇ ОБЛАСТІ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559" y="2342961"/>
            <a:ext cx="1643970" cy="72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Как сканировать QR-код на смартфоне на базе Android. Советы от экспертов  Гигант Стор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46" y="2954446"/>
            <a:ext cx="1529654" cy="10764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18337" t="10993" r="21255" b="15684"/>
          <a:stretch/>
        </p:blipFill>
        <p:spPr>
          <a:xfrm>
            <a:off x="1151178" y="4404608"/>
            <a:ext cx="2160239" cy="1474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3887" y="4822298"/>
            <a:ext cx="1009657" cy="1057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6" descr="Google Meet обмежить тривалість безкоштовних онлайн-зустрічей до 60 хвилин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2" t="3415" r="3547"/>
          <a:stretch/>
        </p:blipFill>
        <p:spPr bwMode="auto">
          <a:xfrm>
            <a:off x="2527406" y="3258383"/>
            <a:ext cx="1817995" cy="1303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" name="Picture 16" descr="О 10:00 стартує Всеукраїнська школа онлайн: розклад і теми уроків на  тиждень, посилання на YouTube МОН, де транслюватимуться уроки для всіх  класів | Міністерство освіти і науки України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603" y="3171951"/>
            <a:ext cx="2345820" cy="16308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Як зареєструватися на «Всеосвіті». Детальна інструкція | Стаття. Різне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388" y="2306564"/>
            <a:ext cx="2122767" cy="76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YouTube заблокировал трансляцию двух украинских телеканалов - РИА Новости,  04.02.202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928" y="5107020"/>
            <a:ext cx="1280522" cy="55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Як створити та використати хмарку тегів? - TeachHub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919" y="4822298"/>
            <a:ext cx="1637188" cy="10908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231" y="836712"/>
            <a:ext cx="4600743" cy="152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8346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6768752" cy="1143000"/>
          </a:xfrm>
        </p:spPr>
        <p:txBody>
          <a:bodyPr/>
          <a:lstStyle/>
          <a:p>
            <a:pPr algn="r"/>
            <a: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/>
            </a:r>
            <a:b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/>
            </a:r>
            <a:b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/>
            </a:r>
            <a:b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15   </a:t>
            </a:r>
            <a:r>
              <a:rPr lang="uk-UA" sz="2400" b="1" cap="all" dirty="0" err="1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компетентностей</a:t>
            </a: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  вчителя  </a:t>
            </a:r>
            <a:b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на  уроках  української </a:t>
            </a:r>
            <a:b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мови  та  літератури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916832"/>
            <a:ext cx="6768752" cy="4209331"/>
          </a:xfrm>
        </p:spPr>
        <p:txBody>
          <a:bodyPr/>
          <a:lstStyle/>
          <a:p>
            <a:pPr marL="0" indent="0">
              <a:buNone/>
            </a:pPr>
            <a:r>
              <a:rPr lang="uk-UA" sz="2000" b="1" cap="all" dirty="0">
                <a:ln>
                  <a:solidFill>
                    <a:srgbClr val="0000FF"/>
                  </a:solidFill>
                </a:ln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13. Здатність до навчання впродовж  </a:t>
            </a:r>
            <a:r>
              <a:rPr lang="uk-UA" sz="2000" b="1" cap="all" dirty="0" smtClean="0">
                <a:ln>
                  <a:solidFill>
                    <a:srgbClr val="0000FF"/>
                  </a:solidFill>
                </a:ln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життя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cap="all" dirty="0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uk-UA" altLang="ru-RU" sz="2400" b="1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uk-UA" sz="2400" b="1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 компетентність у моїй діяльності  визначає умови та ресурси професійного розвитку впродовж життя, а це протягом </a:t>
            </a:r>
            <a:r>
              <a:rPr lang="uk-UA" sz="2400" b="1" dirty="0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uk-UA" sz="2400" b="1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років </a:t>
            </a:r>
            <a:r>
              <a:rPr lang="uk-UA" sz="2400" b="1" dirty="0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моєї </a:t>
            </a:r>
            <a:r>
              <a:rPr lang="uk-UA" sz="2400" b="1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педагогічної </a:t>
            </a:r>
            <a:r>
              <a:rPr lang="uk-UA" sz="2400" b="1" dirty="0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діяльності.</a:t>
            </a:r>
            <a:endParaRPr lang="uk-UA" sz="2400" b="1" dirty="0">
              <a:ln>
                <a:solidFill>
                  <a:srgbClr val="0000FF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Формую її </a:t>
            </a:r>
            <a:r>
              <a:rPr lang="uk-UA" sz="2400" b="1" dirty="0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uk-UA" sz="2400" b="1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засадах партнерства та </a:t>
            </a:r>
            <a:r>
              <a:rPr lang="uk-UA" sz="2400" b="1" dirty="0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підтримки.  </a:t>
            </a:r>
            <a:r>
              <a:rPr lang="ru-RU" sz="2400" b="1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Систематично </a:t>
            </a:r>
            <a:r>
              <a:rPr lang="ru-RU" sz="2400" b="1" dirty="0" err="1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підвищую</a:t>
            </a:r>
            <a:r>
              <a:rPr lang="ru-RU" sz="2400" b="1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 err="1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свій</a:t>
            </a:r>
            <a:r>
              <a:rPr lang="ru-RU" sz="2400" b="1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професійний</a:t>
            </a:r>
            <a:r>
              <a:rPr lang="ru-RU" sz="2400" b="1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sz="2400" b="1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беру участь у </a:t>
            </a:r>
            <a:r>
              <a:rPr lang="ru-RU" sz="2400" b="1" dirty="0" err="1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вебінарах</a:t>
            </a:r>
            <a:r>
              <a:rPr lang="ru-RU" sz="2400" b="1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онлайн-</a:t>
            </a:r>
            <a:r>
              <a:rPr lang="ru-RU" sz="2400" b="1" dirty="0" err="1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навчаннях</a:t>
            </a:r>
            <a:r>
              <a:rPr lang="ru-RU" sz="2400" b="1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семінарах</a:t>
            </a:r>
            <a:r>
              <a:rPr lang="uk-UA" sz="2400" b="1" dirty="0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496" y="5301208"/>
            <a:ext cx="4042864" cy="98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2889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6768752" cy="1143000"/>
          </a:xfrm>
        </p:spPr>
        <p:txBody>
          <a:bodyPr/>
          <a:lstStyle/>
          <a:p>
            <a:pPr algn="r"/>
            <a: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/>
            </a:r>
            <a:b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/>
            </a:r>
            <a:b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/>
            </a:r>
            <a:b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15   </a:t>
            </a:r>
            <a:r>
              <a:rPr lang="uk-UA" sz="2400" b="1" cap="all" dirty="0" err="1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компетентностей</a:t>
            </a: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  вчителя  </a:t>
            </a:r>
            <a:b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на  уроках  української </a:t>
            </a:r>
            <a:b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мови  та  літератури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916832"/>
            <a:ext cx="6768752" cy="4209331"/>
          </a:xfrm>
        </p:spPr>
        <p:txBody>
          <a:bodyPr/>
          <a:lstStyle/>
          <a:p>
            <a:pPr marL="0" indent="0">
              <a:buNone/>
            </a:pPr>
            <a:r>
              <a:rPr lang="uk-UA" sz="1600" b="1" cap="all" dirty="0">
                <a:ln>
                  <a:solidFill>
                    <a:srgbClr val="0000FF"/>
                  </a:solidFill>
                </a:ln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14. </a:t>
            </a:r>
            <a:r>
              <a:rPr lang="uk-UA" sz="1600" b="1" cap="all" dirty="0" smtClean="0">
                <a:ln>
                  <a:solidFill>
                    <a:srgbClr val="0000FF"/>
                  </a:solidFill>
                </a:ln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Рефлексивна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uk-UA" altLang="ru-RU" sz="1800" b="1" dirty="0">
                <a:ln>
                  <a:solidFill>
                    <a:srgbClr val="0000CC"/>
                  </a:solidFill>
                </a:ln>
                <a:solidFill>
                  <a:prstClr val="black"/>
                </a:solidFill>
              </a:rPr>
              <a:t>Здійснюю та оцінюю моніторинг власної педагогічної діяльності.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uk-UA" altLang="ru-RU" sz="1800" b="1" dirty="0">
                <a:ln>
                  <a:solidFill>
                    <a:srgbClr val="0000CC"/>
                  </a:solidFill>
                </a:ln>
                <a:solidFill>
                  <a:prstClr val="black"/>
                </a:solidFill>
              </a:rPr>
              <a:t>Визначаю індивідуальні професійні потреби. </a:t>
            </a:r>
            <a:endParaRPr lang="uk-UA" altLang="ru-RU" sz="1800" dirty="0">
              <a:ln>
                <a:solidFill>
                  <a:srgbClr val="0000CC"/>
                </a:solidFill>
              </a:ln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ru-RU" sz="1600" dirty="0"/>
          </a:p>
        </p:txBody>
      </p:sp>
      <p:pic>
        <p:nvPicPr>
          <p:cNvPr id="4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565" y="2780928"/>
            <a:ext cx="2697148" cy="154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565" y="4474855"/>
            <a:ext cx="2848403" cy="1602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068961"/>
            <a:ext cx="3594528" cy="259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61724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6912768" cy="1143000"/>
          </a:xfrm>
        </p:spPr>
        <p:txBody>
          <a:bodyPr/>
          <a:lstStyle/>
          <a:p>
            <a:pPr algn="r"/>
            <a: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/>
            </a:r>
            <a:b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/>
            </a:r>
            <a:b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/>
            </a:r>
            <a:b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15   </a:t>
            </a:r>
            <a:r>
              <a:rPr lang="uk-UA" sz="2400" b="1" cap="all" dirty="0" err="1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компетентностей</a:t>
            </a: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  вчителя  </a:t>
            </a:r>
            <a:b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на  уроках  української </a:t>
            </a:r>
            <a:b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uk-UA" sz="2400" b="1" cap="all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Monotype Corsiva" pitchFamily="66" charset="0"/>
                <a:cs typeface="Times New Roman" panose="02020603050405020304" pitchFamily="18" charset="0"/>
              </a:rPr>
              <a:t>мови  та  літератури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916832"/>
            <a:ext cx="6768752" cy="4209331"/>
          </a:xfrm>
        </p:spPr>
        <p:txBody>
          <a:bodyPr/>
          <a:lstStyle/>
          <a:p>
            <a:pPr marL="0" indent="0">
              <a:buNone/>
            </a:pPr>
            <a:r>
              <a:rPr lang="x-none" sz="2400" b="1" cap="all">
                <a:ln>
                  <a:solidFill>
                    <a:srgbClr val="0000FF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15. </a:t>
            </a:r>
            <a:r>
              <a:rPr lang="ru-RU" sz="2400" b="1" cap="all" dirty="0" smtClean="0">
                <a:ln>
                  <a:solidFill>
                    <a:srgbClr val="0000FF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ІНКЛЮЗИВНА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uk-UA" altLang="ru-RU" sz="2000" b="1" i="1" dirty="0">
                <a:ln>
                  <a:solidFill>
                    <a:srgbClr val="0000FF"/>
                  </a:solidFill>
                </a:ln>
                <a:solidFill>
                  <a:prstClr val="black"/>
                </a:solidFill>
              </a:rPr>
              <a:t> </a:t>
            </a:r>
            <a:r>
              <a:rPr lang="uk-UA" altLang="ru-RU" sz="2400" b="1" dirty="0">
                <a:ln>
                  <a:solidFill>
                    <a:srgbClr val="0000FF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uk-UA" sz="2400" b="1" dirty="0">
                <a:ln>
                  <a:solidFill>
                    <a:srgbClr val="0000FF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ормую  інклюзивну компетентність шляхом створення в освітньому середовищі сприятливих умови для кожного учня, з огляду на його індивідуальні потреби, можливості, здібності та інтереси.  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>
                <a:ln>
                  <a:solidFill>
                    <a:srgbClr val="0000FF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Стараюсь, щоб завжди було комфортне освітнє середовище для усіх здобувачів освіти, використовую рівневі завдання на уроках, індивідуальний </a:t>
            </a:r>
            <a:r>
              <a:rPr lang="uk-UA" sz="2400" b="1" dirty="0" smtClean="0">
                <a:ln>
                  <a:solidFill>
                    <a:srgbClr val="0000FF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підхід</a:t>
            </a:r>
            <a:r>
              <a:rPr lang="uk-UA" sz="2400" b="1" dirty="0">
                <a:ln>
                  <a:solidFill>
                    <a:srgbClr val="0000FF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7" y="5301208"/>
            <a:ext cx="3198379" cy="126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4051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 bwMode="auto">
          <a:xfrm>
            <a:off x="457200" y="369084"/>
            <a:ext cx="8229600" cy="95410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0" cap="none" spc="0" normalizeH="0" baseline="0" noProof="0" dirty="0" smtClean="0">
                <a:ln>
                  <a:solidFill>
                    <a:srgbClr val="800000"/>
                  </a:solidFill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uk-UA" sz="2800" b="1" i="0" u="none" strike="noStrike" kern="0" cap="none" spc="0" normalizeH="0" baseline="0" noProof="0" dirty="0" smtClean="0">
                <a:ln>
                  <a:solidFill>
                    <a:srgbClr val="800000"/>
                  </a:solidFill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sz="2800" b="1" i="0" u="none" strike="noStrike" kern="0" cap="none" spc="0" normalizeH="0" baseline="0" noProof="0" dirty="0" smtClean="0">
                <a:ln>
                  <a:solidFill>
                    <a:srgbClr val="800000"/>
                  </a:solidFill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 УРОКАХ ВИКОРИСТОВУЮ: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8365" y="1500391"/>
            <a:ext cx="4170363" cy="2140759"/>
          </a:xfrm>
          <a:prstGeom prst="rect">
            <a:avLst/>
          </a:prstGeom>
        </p:spPr>
      </p:pic>
      <p:pic>
        <p:nvPicPr>
          <p:cNvPr id="6" name="Объект 4"/>
          <p:cNvPicPr>
            <a:picLocks noChangeAspect="1"/>
          </p:cNvPicPr>
          <p:nvPr/>
        </p:nvPicPr>
        <p:blipFill rotWithShape="1">
          <a:blip r:embed="rId3"/>
          <a:srcRect r="160" b="10927"/>
          <a:stretch/>
        </p:blipFill>
        <p:spPr>
          <a:xfrm>
            <a:off x="5364088" y="1450504"/>
            <a:ext cx="2504302" cy="2016224"/>
          </a:xfrm>
          <a:prstGeom prst="rect">
            <a:avLst/>
          </a:prstGeom>
        </p:spPr>
      </p:pic>
      <p:pic>
        <p:nvPicPr>
          <p:cNvPr id="8" name="Объект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3356992"/>
            <a:ext cx="1931606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Объект 3"/>
          <p:cNvSpPr txBox="1">
            <a:spLocks/>
          </p:cNvSpPr>
          <p:nvPr/>
        </p:nvSpPr>
        <p:spPr>
          <a:xfrm>
            <a:off x="1547664" y="4357754"/>
            <a:ext cx="3155742" cy="1440160"/>
          </a:xfrm>
          <a:prstGeom prst="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Метод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несе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в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собі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реалізацію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підвищення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самооцінки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учнів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Объект 3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5508105" y="3720320"/>
            <a:ext cx="2360286" cy="208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157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uk-UA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uk-UA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Нестандартні за</a:t>
            </a:r>
            <a:r>
              <a:rPr lang="ru-RU" sz="28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нятт</a:t>
            </a:r>
            <a:r>
              <a:rPr lang="uk-UA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я</a:t>
            </a:r>
            <a:endParaRPr lang="ru-RU" sz="28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haroni" pitchFamily="2" charset="-79"/>
            </a:endParaRPr>
          </a:p>
        </p:txBody>
      </p:sp>
      <p:graphicFrame>
        <p:nvGraphicFramePr>
          <p:cNvPr id="7" name="Содержимое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044868"/>
              </p:ext>
            </p:extLst>
          </p:nvPr>
        </p:nvGraphicFramePr>
        <p:xfrm>
          <a:off x="428596" y="1052736"/>
          <a:ext cx="5655572" cy="4308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1740">
            <a:off x="5565734" y="2655930"/>
            <a:ext cx="2314406" cy="17358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9424">
            <a:off x="211164" y="4357381"/>
            <a:ext cx="2263391" cy="16975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1496">
            <a:off x="6319148" y="914751"/>
            <a:ext cx="2249706" cy="20337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084">
            <a:off x="6358314" y="4279106"/>
            <a:ext cx="2434580" cy="19353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6919">
            <a:off x="4493827" y="5013175"/>
            <a:ext cx="1884536" cy="14264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7461">
            <a:off x="303823" y="619793"/>
            <a:ext cx="2101136" cy="18639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F96D249-DEA5-4329-B4DF-B75AEBD20C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graphicEl>
                                              <a:dgm id="{4F96D249-DEA5-4329-B4DF-B75AEBD20C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85262E8-CF3F-4E98-8E96-EAD2B56B18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graphicEl>
                                              <a:dgm id="{D85262E8-CF3F-4E98-8E96-EAD2B56B18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07C891A-0E19-40A3-BC76-2771ECA68D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graphicEl>
                                              <a:dgm id="{007C891A-0E19-40A3-BC76-2771ECA68D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DDD7733-04D3-455D-B90F-88A30E0D42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>
                                            <p:graphicEl>
                                              <a:dgm id="{ADDD7733-04D3-455D-B90F-88A30E0D42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FB6F29-7EE1-481E-87B6-66AB8B2850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>
                                            <p:graphicEl>
                                              <a:dgm id="{D7FB6F29-7EE1-481E-87B6-66AB8B2850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C6E9345-D82B-4265-8873-C62920C1E0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>
                                            <p:graphicEl>
                                              <a:dgm id="{7C6E9345-D82B-4265-8873-C62920C1E0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5A03958-5E5F-4E89-B9A4-EFD5801C5F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>
                                            <p:graphicEl>
                                              <a:dgm id="{25A03958-5E5F-4E89-B9A4-EFD5801C5F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B832A43-F244-40DC-AFED-E162945876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7">
                                            <p:graphicEl>
                                              <a:dgm id="{CB832A43-F244-40DC-AFED-E162945876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CD1C105-CF64-416E-AC6B-351C63D769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7">
                                            <p:graphicEl>
                                              <a:dgm id="{2CD1C105-CF64-416E-AC6B-351C63D769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73D59CB-52B9-42EE-BCE4-EA69884535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7">
                                            <p:graphicEl>
                                              <a:dgm id="{073D59CB-52B9-42EE-BCE4-EA69884535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734755C-29B4-4AC6-947C-270B77D4A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7">
                                            <p:graphicEl>
                                              <a:dgm id="{9734755C-29B4-4AC6-947C-270B77D4A0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DFD3658-882D-4B1D-8357-309DFA3631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7">
                                            <p:graphicEl>
                                              <a:dgm id="{1DFD3658-882D-4B1D-8357-309DFA3631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FF27820-D4B2-46F5-BD28-02290744D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7">
                                            <p:graphicEl>
                                              <a:dgm id="{CFF27820-D4B2-46F5-BD28-02290744DF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909754" y="620688"/>
            <a:ext cx="7658128" cy="90872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32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Яцик</a:t>
            </a:r>
            <a:r>
              <a:rPr lang="uk-UA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Любов Миколаївна</a:t>
            </a:r>
            <a:endParaRPr lang="ru-RU" sz="32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01600">
                  <a:srgbClr val="FFFF00">
                    <a:alpha val="6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187624" y="1404715"/>
            <a:ext cx="6480720" cy="4357718"/>
          </a:xfrm>
          <a:prstGeom prst="rect">
            <a:avLst/>
          </a:prstGeom>
        </p:spPr>
        <p:txBody>
          <a:bodyPr anchor="t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i="1" u="sng" dirty="0" err="1" smtClean="0">
                <a:ln w="50800"/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Освіта</a:t>
            </a:r>
            <a:r>
              <a:rPr lang="ru-RU" sz="2800" b="1" i="1" u="sng" dirty="0">
                <a:ln w="50800"/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r>
              <a:rPr lang="ru-RU" sz="2800" b="1" i="1" dirty="0">
                <a:ln w="50800"/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800" b="1" i="1" dirty="0" smtClean="0">
                <a:ln w="50800"/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800" b="1" i="1" dirty="0" err="1" smtClean="0">
                <a:ln w="50800"/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вища</a:t>
            </a:r>
            <a:r>
              <a:rPr lang="ru-RU" sz="2800" b="1" i="1" dirty="0" smtClean="0">
                <a:ln w="50800"/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sz="2800" b="1" i="1" dirty="0">
              <a:ln w="50800"/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uk-UA" sz="2800" b="1" i="1" u="sng" dirty="0">
                <a:ln w="50800"/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Стаж:</a:t>
            </a:r>
            <a:r>
              <a:rPr lang="uk-UA" sz="2800" b="1" i="1" dirty="0">
                <a:ln w="50800"/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uk-UA" sz="2800" b="1" i="1" dirty="0" smtClean="0">
                <a:ln w="50800"/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30 років</a:t>
            </a:r>
          </a:p>
          <a:p>
            <a:pPr fontAlgn="auto">
              <a:spcAft>
                <a:spcPts val="0"/>
              </a:spcAft>
              <a:defRPr/>
            </a:pPr>
            <a:r>
              <a:rPr lang="uk-UA" sz="2800" b="1" i="1" u="sng" dirty="0" smtClean="0">
                <a:ln w="50800"/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ВНЗ:</a:t>
            </a:r>
            <a:r>
              <a:rPr lang="uk-UA" sz="2800" b="1" i="1" dirty="0" smtClean="0">
                <a:ln w="50800"/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ln w="5080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Луцький</a:t>
            </a:r>
            <a:r>
              <a:rPr lang="ru-RU" sz="2800" b="1" i="1" dirty="0">
                <a:ln w="5080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ln w="5080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державний</a:t>
            </a:r>
            <a:r>
              <a:rPr lang="ru-RU" sz="2800" b="1" i="1" dirty="0">
                <a:ln w="5080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ln w="5080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педагогічний</a:t>
            </a:r>
            <a:r>
              <a:rPr lang="ru-RU" sz="2800" b="1" i="1" dirty="0">
                <a:ln w="5080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ln w="5080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інститут</a:t>
            </a:r>
            <a:r>
              <a:rPr lang="ru-RU" sz="2800" b="1" i="1" dirty="0">
                <a:ln w="5080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ln w="5080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ім</a:t>
            </a:r>
            <a:r>
              <a:rPr lang="ru-RU" sz="2800" b="1" i="1" dirty="0">
                <a:ln w="5080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i="1" dirty="0" err="1">
                <a:ln w="5080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Лесі</a:t>
            </a:r>
            <a:r>
              <a:rPr lang="ru-RU" sz="2800" b="1" i="1" dirty="0">
                <a:ln w="5080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ln w="5080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Українки</a:t>
            </a:r>
            <a:r>
              <a:rPr lang="ru-RU" sz="2800" b="1" i="1" dirty="0">
                <a:ln w="5080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1993 </a:t>
            </a:r>
          </a:p>
          <a:p>
            <a:pPr fontAlgn="auto">
              <a:spcAft>
                <a:spcPts val="0"/>
              </a:spcAft>
              <a:defRPr/>
            </a:pPr>
            <a:endParaRPr lang="uk-UA" sz="2800" b="1" i="1" u="sng" dirty="0" smtClean="0">
              <a:ln w="50800"/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uk-UA" sz="2800" b="1" i="1" u="sng" dirty="0" smtClean="0">
                <a:ln w="50800"/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Посада:</a:t>
            </a:r>
            <a:r>
              <a:rPr lang="uk-UA" sz="2800" b="1" i="1" dirty="0" smtClean="0">
                <a:ln w="50800"/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uk-UA" sz="2800" b="1" i="1" dirty="0" smtClean="0">
                <a:ln w="50800"/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вчитель</a:t>
            </a:r>
          </a:p>
          <a:p>
            <a:pPr fontAlgn="auto">
              <a:spcAft>
                <a:spcPts val="0"/>
              </a:spcAft>
              <a:defRPr/>
            </a:pPr>
            <a:r>
              <a:rPr lang="uk-UA" sz="2800" b="1" i="1" dirty="0" smtClean="0">
                <a:ln w="50800"/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української мови та літератури  </a:t>
            </a:r>
            <a:endParaRPr lang="uk-UA" sz="2800" b="1" i="1" dirty="0">
              <a:ln w="50800"/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uk-UA" sz="2800" b="1" i="1" u="sng" dirty="0">
                <a:ln w="50800"/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Категорія</a:t>
            </a:r>
            <a:r>
              <a:rPr lang="uk-UA" sz="2800" b="1" i="1" u="sng" dirty="0" smtClean="0">
                <a:ln w="50800"/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r>
              <a:rPr lang="uk-UA" sz="2800" b="1" i="1" dirty="0">
                <a:ln w="50800"/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uk-UA" sz="2800" b="1" i="1" dirty="0" smtClean="0">
                <a:ln w="50800"/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вища</a:t>
            </a:r>
          </a:p>
          <a:p>
            <a:pPr fontAlgn="auto">
              <a:spcAft>
                <a:spcPts val="0"/>
              </a:spcAft>
              <a:defRPr/>
            </a:pPr>
            <a:r>
              <a:rPr lang="uk-UA" sz="2800" b="1" i="1" u="sng" dirty="0" smtClean="0">
                <a:ln w="50800"/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Звання</a:t>
            </a:r>
            <a:r>
              <a:rPr lang="uk-UA" sz="2800" b="1" i="1" u="sng" dirty="0">
                <a:ln w="50800"/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uk-UA" sz="2800" b="1" i="1" dirty="0">
                <a:ln w="50800"/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i="1" dirty="0" smtClean="0">
                <a:ln w="50800"/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старший вчитель</a:t>
            </a:r>
            <a:endParaRPr lang="uk-UA" sz="2800" b="1" i="1" dirty="0">
              <a:ln w="50800"/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3600" b="1" dirty="0">
              <a:ln w="50800"/>
              <a:solidFill>
                <a:srgbClr val="0000FF"/>
              </a:solidFill>
              <a:latin typeface="+mj-lt"/>
              <a:ea typeface="+mj-ea"/>
              <a:cs typeface="+mj-cs"/>
            </a:endParaRPr>
          </a:p>
          <a:p>
            <a:pPr fontAlgn="auto">
              <a:spcAft>
                <a:spcPts val="0"/>
              </a:spcAft>
              <a:defRPr/>
            </a:pPr>
            <a:endParaRPr lang="ru-RU" sz="3600" b="1" dirty="0">
              <a:ln w="50800"/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C:\Documents and Settings\Loner\Мои документы\Мои рисунки\cc.tif"/>
          <p:cNvPicPr>
            <a:picLocks noChangeAspect="1" noChangeArrowheads="1"/>
          </p:cNvPicPr>
          <p:nvPr/>
        </p:nvPicPr>
        <p:blipFill>
          <a:blip r:embed="rId2" cstate="print"/>
          <a:srcRect l="16660" t="13335" r="9559" b="13324"/>
          <a:stretch>
            <a:fillRect/>
          </a:stretch>
        </p:blipFill>
        <p:spPr bwMode="auto">
          <a:xfrm>
            <a:off x="5364088" y="3124929"/>
            <a:ext cx="2585164" cy="917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 bwMode="auto">
          <a:xfrm>
            <a:off x="1079612" y="980728"/>
            <a:ext cx="6768752" cy="212365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  <a:ex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0" cap="none" spc="0" normalizeH="0" baseline="0" noProof="0" dirty="0" smtClean="0">
                <a:ln>
                  <a:solidFill>
                    <a:srgbClr val="0000FF"/>
                  </a:solidFill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sz="2000" b="1" i="0" u="none" strike="noStrike" kern="0" cap="all" spc="200" normalizeH="0" baseline="0" noProof="0" dirty="0" smtClean="0">
                <a:ln w="28575">
                  <a:noFill/>
                  <a:prstDash val="solid"/>
                </a:ln>
                <a:solidFill>
                  <a:srgbClr val="80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uLnTx/>
                <a:uFillTx/>
                <a:latin typeface="Monotype Corsiva" pitchFamily="66" charset="0"/>
                <a:cs typeface="Times New Roman" panose="02020603050405020304" pitchFamily="18" charset="0"/>
              </a:rPr>
              <a:t>Формування ключових </a:t>
            </a:r>
            <a:r>
              <a:rPr kumimoji="0" lang="uk-UA" sz="2000" b="1" i="0" u="none" strike="noStrike" kern="0" cap="all" spc="200" normalizeH="0" baseline="0" noProof="0" dirty="0" err="1" smtClean="0">
                <a:ln w="28575">
                  <a:noFill/>
                  <a:prstDash val="solid"/>
                </a:ln>
                <a:solidFill>
                  <a:srgbClr val="80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uLnTx/>
                <a:uFillTx/>
                <a:latin typeface="Monotype Corsiva" pitchFamily="66" charset="0"/>
                <a:cs typeface="Times New Roman" panose="02020603050405020304" pitchFamily="18" charset="0"/>
              </a:rPr>
              <a:t>компетентностей</a:t>
            </a:r>
            <a:r>
              <a:rPr kumimoji="0" lang="uk-UA" sz="2000" b="1" i="0" u="none" strike="noStrike" kern="0" cap="all" spc="200" normalizeH="0" baseline="0" noProof="0" dirty="0" smtClean="0">
                <a:ln w="28575">
                  <a:noFill/>
                  <a:prstDash val="solid"/>
                </a:ln>
                <a:solidFill>
                  <a:srgbClr val="80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uLnTx/>
                <a:uFillTx/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kumimoji="0" lang="uk-UA" sz="2000" b="1" i="0" u="none" strike="noStrike" kern="0" cap="all" spc="200" normalizeH="0" baseline="0" noProof="0" dirty="0">
                <a:ln w="28575">
                  <a:noFill/>
                  <a:prstDash val="solid"/>
                </a:ln>
                <a:solidFill>
                  <a:srgbClr val="80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uLnTx/>
                <a:uFillTx/>
                <a:latin typeface="Monotype Corsiva" pitchFamily="66" charset="0"/>
                <a:cs typeface="Times New Roman" panose="02020603050405020304" pitchFamily="18" charset="0"/>
              </a:rPr>
              <a:t>учнів при вивченні </a:t>
            </a:r>
            <a:endParaRPr kumimoji="0" lang="ru-RU" sz="2000" b="1" i="0" u="none" strike="noStrike" kern="0" cap="all" spc="200" normalizeH="0" baseline="0" noProof="0" dirty="0">
              <a:ln w="28575">
                <a:noFill/>
                <a:prstDash val="solid"/>
              </a:ln>
              <a:solidFill>
                <a:srgbClr val="80000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  <a:uLnTx/>
              <a:uFillTx/>
              <a:latin typeface="Monotype Corsiva" pitchFamily="66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strike="noStrike" kern="0" cap="all" spc="0" normalizeH="0" baseline="0" noProof="0" dirty="0">
                <a:ln w="22225">
                  <a:noFill/>
                  <a:prstDash val="solid"/>
                </a:ln>
                <a:solidFill>
                  <a:srgbClr val="800000"/>
                </a:solidFill>
                <a:effectLst/>
                <a:uLnTx/>
                <a:uFillTx/>
                <a:latin typeface="Monotype Corsiva" pitchFamily="66" charset="0"/>
                <a:cs typeface="Times New Roman" panose="02020603050405020304" pitchFamily="18" charset="0"/>
              </a:rPr>
              <a:t>Української  мови  та  літератури </a:t>
            </a:r>
            <a:endParaRPr kumimoji="0" lang="uk-UA" sz="2000" b="1" i="0" strike="noStrike" kern="0" cap="all" spc="0" normalizeH="0" baseline="0" noProof="0" dirty="0" smtClean="0">
              <a:ln w="22225">
                <a:noFill/>
                <a:prstDash val="solid"/>
              </a:ln>
              <a:solidFill>
                <a:srgbClr val="800000"/>
              </a:solidFill>
              <a:effectLst/>
              <a:uLnTx/>
              <a:uFillTx/>
              <a:latin typeface="Monotype Corsiva" pitchFamily="66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0" cap="none" spc="0" normalizeH="0" baseline="0" noProof="0" dirty="0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підвищує </a:t>
            </a:r>
            <a:r>
              <a:rPr kumimoji="0" lang="uk-UA" sz="1800" b="1" i="0" u="none" strike="noStrike" kern="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інтерес до предмету, </a:t>
            </a:r>
            <a:r>
              <a:rPr kumimoji="0" lang="uk-UA" sz="1800" b="1" i="0" u="none" strike="noStrike" kern="0" cap="none" spc="0" normalizeH="0" baseline="0" noProof="0" dirty="0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розкриває </a:t>
            </a:r>
            <a:r>
              <a:rPr kumimoji="0" lang="uk-UA" sz="1800" b="1" i="0" u="none" strike="noStrike" kern="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потенціальні можливості </a:t>
            </a:r>
            <a:r>
              <a:rPr lang="uk-UA" sz="1800" b="1" kern="0" dirty="0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здобувачів освіти</a:t>
            </a:r>
            <a:r>
              <a:rPr kumimoji="0" lang="uk-UA" sz="1800" b="1" i="0" u="none" strike="noStrike" kern="0" cap="none" spc="0" normalizeH="0" baseline="0" noProof="0" dirty="0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uk-UA" sz="1800" b="1" i="0" u="none" strike="noStrike" kern="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уміння самостійно, усвідомлено розв’язувати життєві проблеми, забезпечує творчий аспект освіченості. </a:t>
            </a:r>
            <a:endParaRPr kumimoji="0" lang="ru-RU" sz="1800" b="1" i="0" u="none" strike="noStrike" kern="0" cap="none" spc="0" normalizeH="0" baseline="0" noProof="0" dirty="0">
              <a:ln>
                <a:solidFill>
                  <a:srgbClr val="0000FF"/>
                </a:solidFill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115616" y="2852936"/>
            <a:ext cx="6696744" cy="442531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80000"/>
              </a:lnSpc>
              <a:buNone/>
            </a:pPr>
            <a:endParaRPr lang="ru-RU" altLang="ru-RU" sz="2000" b="1" dirty="0" smtClean="0">
              <a:ln>
                <a:solidFill>
                  <a:srgbClr val="8000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ru-RU" altLang="ru-RU" sz="2000" b="1" dirty="0" err="1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Готуючись</a:t>
            </a:r>
            <a:r>
              <a:rPr lang="ru-RU" altLang="ru-RU" sz="2000" b="1" dirty="0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до  </a:t>
            </a:r>
            <a:r>
              <a:rPr lang="ru-RU" altLang="ru-RU" sz="2000" b="1" dirty="0" err="1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уроків</a:t>
            </a:r>
            <a:r>
              <a:rPr lang="ru-RU" altLang="ru-RU" sz="2000" b="1" dirty="0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000" b="1" dirty="0" err="1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прагну</a:t>
            </a:r>
            <a:r>
              <a:rPr lang="ru-RU" altLang="ru-RU" sz="2000" b="1" dirty="0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err="1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зробити</a:t>
            </a:r>
            <a:r>
              <a:rPr lang="ru-RU" altLang="ru-RU" sz="2000" b="1" dirty="0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err="1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altLang="ru-RU" sz="2000" b="1" dirty="0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err="1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altLang="ru-RU" sz="2000" b="1" dirty="0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err="1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багатоаспектним</a:t>
            </a:r>
            <a:r>
              <a:rPr lang="ru-RU" altLang="ru-RU" sz="2000" b="1" dirty="0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ru-RU" altLang="ru-RU" sz="2000" b="1" dirty="0" err="1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виробити</a:t>
            </a:r>
            <a:r>
              <a:rPr lang="ru-RU" altLang="ru-RU" sz="2000" b="1" dirty="0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altLang="ru-RU" sz="2000" b="1" dirty="0" err="1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здобувачів</a:t>
            </a:r>
            <a:r>
              <a:rPr lang="ru-RU" altLang="ru-RU" sz="2000" b="1" dirty="0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err="1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altLang="ru-RU" sz="2000" b="1" dirty="0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err="1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уміння</a:t>
            </a:r>
            <a:r>
              <a:rPr lang="ru-RU" altLang="ru-RU" sz="2000" b="1" dirty="0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грамотно </a:t>
            </a:r>
            <a:r>
              <a:rPr lang="ru-RU" altLang="ru-RU" sz="2000" b="1" dirty="0" err="1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писати</a:t>
            </a:r>
            <a:r>
              <a:rPr lang="ru-RU" altLang="ru-RU" sz="2000" b="1" dirty="0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altLang="ru-RU" sz="2000" b="1" dirty="0" err="1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висловлюватись</a:t>
            </a:r>
            <a:r>
              <a:rPr lang="ru-RU" altLang="ru-RU" sz="2000" b="1" dirty="0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000" b="1" dirty="0" err="1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емоційно</a:t>
            </a:r>
            <a:r>
              <a:rPr lang="ru-RU" altLang="ru-RU" sz="2000" b="1" dirty="0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err="1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розповідати</a:t>
            </a:r>
            <a:r>
              <a:rPr lang="ru-RU" altLang="ru-RU" sz="2000" b="1" dirty="0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000" b="1" dirty="0" err="1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доречно</a:t>
            </a:r>
            <a:r>
              <a:rPr lang="ru-RU" altLang="ru-RU" sz="2000" b="1" dirty="0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err="1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підібрати</a:t>
            </a:r>
            <a:r>
              <a:rPr lang="ru-RU" altLang="ru-RU" sz="2000" b="1" dirty="0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слово у </a:t>
            </a:r>
            <a:r>
              <a:rPr lang="ru-RU" altLang="ru-RU" sz="2000" b="1" dirty="0" err="1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певній</a:t>
            </a:r>
            <a:r>
              <a:rPr lang="ru-RU" altLang="ru-RU" sz="2000" b="1" dirty="0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err="1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ситуації</a:t>
            </a:r>
            <a:r>
              <a:rPr lang="ru-RU" altLang="ru-RU" sz="2000" b="1" dirty="0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000" b="1" dirty="0" err="1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передати</a:t>
            </a:r>
            <a:r>
              <a:rPr lang="ru-RU" altLang="ru-RU" sz="2000" b="1" dirty="0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err="1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своє</a:t>
            </a:r>
            <a:r>
              <a:rPr lang="ru-RU" altLang="ru-RU" sz="2000" b="1" dirty="0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err="1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ставлення</a:t>
            </a:r>
            <a:r>
              <a:rPr lang="ru-RU" altLang="ru-RU" sz="2000" b="1" dirty="0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altLang="ru-RU" sz="2000" b="1" dirty="0" err="1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зображуваного</a:t>
            </a:r>
            <a:r>
              <a:rPr lang="ru-RU" altLang="ru-RU" sz="2000" b="1" dirty="0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ru-RU" altLang="ru-RU" sz="2000" b="1" dirty="0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За таких умов </a:t>
            </a:r>
            <a:r>
              <a:rPr lang="ru-RU" altLang="ru-RU" sz="2000" b="1" dirty="0" err="1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реалізується</a:t>
            </a:r>
            <a:r>
              <a:rPr lang="ru-RU" altLang="ru-RU" sz="2000" b="1" dirty="0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err="1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кінцева</a:t>
            </a:r>
            <a:r>
              <a:rPr lang="ru-RU" altLang="ru-RU" sz="2000" b="1" dirty="0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мета </a:t>
            </a:r>
            <a:r>
              <a:rPr lang="ru-RU" altLang="ru-RU" sz="2000" b="1" dirty="0" err="1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</a:t>
            </a:r>
            <a:r>
              <a:rPr lang="ru-RU" altLang="ru-RU" sz="2000" b="1" dirty="0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err="1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altLang="ru-RU" sz="2000" b="1" dirty="0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altLang="ru-RU" sz="2000" b="1" dirty="0" err="1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літератури</a:t>
            </a:r>
            <a:r>
              <a:rPr lang="ru-RU" altLang="ru-RU" sz="2000" b="1" dirty="0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altLang="ru-RU" sz="2000" b="1" dirty="0" err="1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шкільному</a:t>
            </a:r>
            <a:r>
              <a:rPr lang="ru-RU" altLang="ru-RU" sz="2000" b="1" dirty="0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err="1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курсі</a:t>
            </a:r>
            <a:r>
              <a:rPr lang="ru-RU" altLang="ru-RU" sz="2000" b="1" dirty="0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err="1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altLang="ru-RU" sz="2000" b="1" dirty="0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а з </a:t>
            </a:r>
            <a:r>
              <a:rPr lang="ru-RU" altLang="ru-RU" sz="2000" b="1" dirty="0" err="1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іншого</a:t>
            </a:r>
            <a:r>
              <a:rPr lang="ru-RU" altLang="ru-RU" sz="2000" b="1" dirty="0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боку – </a:t>
            </a:r>
            <a:r>
              <a:rPr lang="ru-RU" altLang="ru-RU" sz="2000" b="1" dirty="0" err="1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ліцеїсти</a:t>
            </a:r>
            <a:r>
              <a:rPr lang="ru-RU" altLang="ru-RU" sz="2000" b="1" dirty="0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err="1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пізнають</a:t>
            </a:r>
            <a:r>
              <a:rPr lang="ru-RU" altLang="ru-RU" sz="2000" b="1" dirty="0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2000" b="1" dirty="0" err="1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altLang="ru-RU" sz="2000" b="1" dirty="0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altLang="ru-RU" sz="2000" b="1" dirty="0" err="1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altLang="ru-RU" sz="2000" b="1" dirty="0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err="1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altLang="ru-RU" sz="2000" b="1" dirty="0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err="1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глибини</a:t>
            </a:r>
            <a:r>
              <a:rPr lang="ru-RU" altLang="ru-RU" sz="2000" b="1" dirty="0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000" b="1" dirty="0" err="1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вчаться</a:t>
            </a:r>
            <a:r>
              <a:rPr lang="ru-RU" altLang="ru-RU" sz="2000" b="1" dirty="0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altLang="ru-RU" sz="2000" b="1" dirty="0" err="1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розгублюватися</a:t>
            </a:r>
            <a:r>
              <a:rPr lang="ru-RU" altLang="ru-RU" sz="2000" b="1" dirty="0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altLang="ru-RU" sz="2000" b="1" dirty="0" err="1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altLang="ru-RU" sz="2000" b="1" dirty="0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err="1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круговерті</a:t>
            </a:r>
            <a:r>
              <a:rPr lang="ru-RU" altLang="ru-RU" sz="2000" b="1" dirty="0" smtClean="0">
                <a:ln>
                  <a:solidFill>
                    <a:srgbClr val="8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2000" dirty="0" smtClean="0">
              <a:ln>
                <a:solidFill>
                  <a:srgbClr val="8000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8348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2971" y="659461"/>
            <a:ext cx="8229600" cy="857256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Мої</a:t>
            </a:r>
            <a:r>
              <a:rPr lang="ru-RU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нагороди</a:t>
            </a:r>
            <a:endParaRPr lang="ru-RU" sz="32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101600">
                  <a:srgbClr val="FFFF00">
                    <a:alpha val="6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000628" y="1428736"/>
            <a:ext cx="3714776" cy="4857784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uk-UA" sz="2800" dirty="0" smtClean="0">
                <a:ln w="50800"/>
                <a:latin typeface="+mn-lt"/>
              </a:rPr>
              <a:t>.</a:t>
            </a:r>
            <a:endParaRPr lang="ru-RU" sz="2800" dirty="0" smtClean="0">
              <a:ln w="50800"/>
              <a:latin typeface="+mn-lt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2800" dirty="0">
              <a:ln w="50800"/>
              <a:latin typeface="+mj-lt"/>
              <a:ea typeface="+mj-ea"/>
              <a:cs typeface="+mj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6991">
            <a:off x="6161275" y="1573041"/>
            <a:ext cx="650434" cy="656477"/>
          </a:xfrm>
          <a:prstGeom prst="rect">
            <a:avLst/>
          </a:prstGeom>
        </p:spPr>
      </p:pic>
      <p:pic>
        <p:nvPicPr>
          <p:cNvPr id="1026" name="Picture 2" descr="C:\Users\acikm\Downloads\17102590307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492" y="1063189"/>
            <a:ext cx="1399451" cy="186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cikm\Downloads\17102590307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573" y="2689983"/>
            <a:ext cx="2312396" cy="173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cikm\Downloads\17102590307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586" y="1417204"/>
            <a:ext cx="1664370" cy="124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80" y="969740"/>
            <a:ext cx="1397308" cy="1863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9879">
            <a:off x="815580" y="3023492"/>
            <a:ext cx="1392990" cy="1857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2372">
            <a:off x="5376673" y="4500071"/>
            <a:ext cx="1319164" cy="175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12449">
            <a:off x="1979261" y="4762154"/>
            <a:ext cx="1778771" cy="1334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2240">
            <a:off x="6873463" y="3068863"/>
            <a:ext cx="1401670" cy="1868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1" y="476672"/>
            <a:ext cx="7200802" cy="936104"/>
          </a:xfrm>
        </p:spPr>
        <p:txBody>
          <a:bodyPr/>
          <a:lstStyle/>
          <a:p>
            <a: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Конкурс </a:t>
            </a:r>
            <a:r>
              <a:rPr lang="ru-RU" sz="32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читців</a:t>
            </a:r>
            <a:r>
              <a:rPr lang="ru-RU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творів</a:t>
            </a:r>
            <a:r>
              <a:rPr lang="ru-RU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Т.Г.Шевченка</a:t>
            </a:r>
            <a:r>
              <a:rPr lang="ru-RU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2022</a:t>
            </a:r>
            <a:r>
              <a:rPr lang="ru-RU" sz="3200" dirty="0" smtClean="0"/>
              <a:t> 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1772816"/>
            <a:ext cx="7429552" cy="4353347"/>
          </a:xfrm>
        </p:spPr>
        <p:txBody>
          <a:bodyPr/>
          <a:lstStyle/>
          <a:p>
            <a:pPr lvl="0" algn="just"/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  <a:p>
            <a:pPr algn="just">
              <a:buNone/>
            </a:pPr>
            <a:endParaRPr lang="ru-RU" dirty="0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8120">
            <a:off x="1028839" y="2121570"/>
            <a:ext cx="2285922" cy="3047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380" name="Picture 4" descr="C:\Users\acikm\Downloads\17083788796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3588">
            <a:off x="6018975" y="2363782"/>
            <a:ext cx="2256847" cy="300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21223" y="2693056"/>
            <a:ext cx="3028254" cy="2142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3" y="853256"/>
            <a:ext cx="7223358" cy="991568"/>
          </a:xfrm>
        </p:spPr>
        <p:txBody>
          <a:bodyPr/>
          <a:lstStyle/>
          <a:p>
            <a:r>
              <a:rPr lang="ru-RU" sz="3200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Конкурс </a:t>
            </a:r>
            <a:r>
              <a:rPr lang="ru-RU" sz="3200" b="1" i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читців</a:t>
            </a:r>
            <a:r>
              <a:rPr lang="ru-RU" sz="3200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творів</a:t>
            </a:r>
            <a:r>
              <a:rPr lang="ru-RU" sz="3200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Лесі</a:t>
            </a:r>
            <a:r>
              <a:rPr lang="ru-RU" sz="3200" b="1" i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Українки</a:t>
            </a:r>
            <a:r>
              <a:rPr lang="ru-RU" sz="3200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2024</a:t>
            </a:r>
            <a:r>
              <a:rPr lang="ru-RU" sz="3200" dirty="0" smtClean="0">
                <a:solidFill>
                  <a:prstClr val="black"/>
                </a:solidFill>
              </a:rPr>
              <a:t> 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9550">
            <a:off x="1043608" y="2060848"/>
            <a:ext cx="2938636" cy="3226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4254">
            <a:off x="4932040" y="1844824"/>
            <a:ext cx="3003798" cy="3442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08649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6768752" cy="2074242"/>
          </a:xfrm>
        </p:spPr>
        <p:txBody>
          <a:bodyPr/>
          <a:lstStyle/>
          <a:p>
            <a:r>
              <a:rPr lang="uk-UA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/>
            </a:r>
            <a:br>
              <a:rPr lang="uk-UA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</a:br>
            <a:r>
              <a:rPr lang="uk-UA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ІІ Всеукраїнський конкурс дитячо-юнацької творчості до Дня захисників та захисниць України «Перемога»</a:t>
            </a:r>
            <a:endParaRPr lang="ru-RU" sz="32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780928"/>
            <a:ext cx="8229600" cy="3345235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5539">
            <a:off x="1475656" y="2702260"/>
            <a:ext cx="2426163" cy="3234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2003">
            <a:off x="5541775" y="2718220"/>
            <a:ext cx="2305361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20946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576064"/>
          </a:xfrm>
        </p:spPr>
        <p:txBody>
          <a:bodyPr/>
          <a:lstStyle/>
          <a:p>
            <a:r>
              <a:rPr lang="ru-RU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8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Всеукраїнський </a:t>
            </a:r>
            <a:r>
              <a:rPr lang="uk-UA" sz="2800" b="1" i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родинний конкурс </a:t>
            </a:r>
            <a:br>
              <a:rPr lang="uk-UA" sz="2800" b="1" i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</a:br>
            <a:r>
              <a:rPr lang="uk-UA" sz="2800" b="1" i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«Хліб – найбільший скарб» </a:t>
            </a:r>
            <a:r>
              <a:rPr lang="uk-UA" sz="28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/>
            </a:r>
            <a:br>
              <a:rPr lang="uk-UA" sz="28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</a:br>
            <a:r>
              <a:rPr lang="uk-UA" sz="28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(обласний етап)</a:t>
            </a:r>
            <a:r>
              <a:rPr lang="uk-UA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/>
            </a:r>
            <a:br>
              <a:rPr lang="uk-UA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</a:br>
            <a:endParaRPr lang="ru-RU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1988840"/>
            <a:ext cx="7572428" cy="4353348"/>
          </a:xfrm>
        </p:spPr>
        <p:txBody>
          <a:bodyPr/>
          <a:lstStyle/>
          <a:p>
            <a:pPr marR="62230" algn="just">
              <a:spcAft>
                <a:spcPts val="0"/>
              </a:spcAft>
            </a:pPr>
            <a:r>
              <a:rPr lang="uk-UA" sz="1400" dirty="0">
                <a:latin typeface="Times New Roman"/>
                <a:ea typeface="Times New Roman"/>
              </a:rPr>
              <a:t>Номінація «Хліб до </a:t>
            </a:r>
            <a:r>
              <a:rPr lang="uk-UA" sz="1400" dirty="0" smtClean="0">
                <a:latin typeface="Times New Roman"/>
                <a:ea typeface="Times New Roman"/>
              </a:rPr>
              <a:t>різдвяно-новорічних </a:t>
            </a:r>
            <a:r>
              <a:rPr lang="uk-UA" sz="1400" dirty="0">
                <a:latin typeface="Times New Roman"/>
                <a:ea typeface="Times New Roman"/>
              </a:rPr>
              <a:t>свят</a:t>
            </a:r>
            <a:r>
              <a:rPr lang="uk-UA" sz="1400" dirty="0" smtClean="0">
                <a:latin typeface="Times New Roman"/>
                <a:ea typeface="Times New Roman"/>
              </a:rPr>
              <a:t>»: </a:t>
            </a:r>
            <a:r>
              <a:rPr lang="uk-UA" sz="1400" dirty="0">
                <a:latin typeface="Times New Roman"/>
                <a:ea typeface="Times New Roman"/>
              </a:rPr>
              <a:t>Бондар  </a:t>
            </a:r>
            <a:r>
              <a:rPr lang="uk-UA" sz="1400" dirty="0" smtClean="0">
                <a:latin typeface="Times New Roman"/>
                <a:ea typeface="Times New Roman"/>
              </a:rPr>
              <a:t>Вікторія, учениця   </a:t>
            </a:r>
            <a:r>
              <a:rPr lang="uk-UA" sz="1400" dirty="0">
                <a:latin typeface="Times New Roman"/>
                <a:ea typeface="Times New Roman"/>
              </a:rPr>
              <a:t>2    класу  закладу  загальної  середньої  освіти «</a:t>
            </a:r>
            <a:r>
              <a:rPr lang="uk-UA" sz="1400" dirty="0" err="1">
                <a:latin typeface="Times New Roman"/>
                <a:ea typeface="Times New Roman"/>
              </a:rPr>
              <a:t>Великоглушанський</a:t>
            </a:r>
            <a:r>
              <a:rPr lang="uk-UA" sz="1400" dirty="0">
                <a:latin typeface="Times New Roman"/>
                <a:ea typeface="Times New Roman"/>
              </a:rPr>
              <a:t>  ліцей» </a:t>
            </a:r>
            <a:r>
              <a:rPr lang="uk-UA" sz="1400" dirty="0" err="1">
                <a:latin typeface="Times New Roman"/>
                <a:ea typeface="Times New Roman"/>
              </a:rPr>
              <a:t>Камінь-Каширської</a:t>
            </a:r>
            <a:r>
              <a:rPr lang="uk-UA" sz="1400" dirty="0">
                <a:latin typeface="Times New Roman"/>
                <a:ea typeface="Times New Roman"/>
              </a:rPr>
              <a:t>  міської ради </a:t>
            </a:r>
            <a:endParaRPr lang="uk-UA" sz="1400" dirty="0" smtClean="0">
              <a:latin typeface="Times New Roman"/>
              <a:ea typeface="Times New Roman"/>
            </a:endParaRPr>
          </a:p>
          <a:p>
            <a:pPr marR="62230" algn="just">
              <a:spcAft>
                <a:spcPts val="0"/>
              </a:spcAft>
            </a:pPr>
            <a:r>
              <a:rPr lang="uk-UA" sz="1400" dirty="0">
                <a:latin typeface="Times New Roman"/>
                <a:ea typeface="Times New Roman"/>
              </a:rPr>
              <a:t>Номінація «Український вишитий рушник</a:t>
            </a:r>
            <a:r>
              <a:rPr lang="uk-UA" sz="1400" dirty="0" smtClean="0">
                <a:latin typeface="Times New Roman"/>
                <a:ea typeface="Times New Roman"/>
              </a:rPr>
              <a:t>»: </a:t>
            </a:r>
            <a:r>
              <a:rPr lang="uk-UA" sz="1400" dirty="0" err="1" smtClean="0">
                <a:latin typeface="Times New Roman"/>
                <a:ea typeface="Times New Roman"/>
              </a:rPr>
              <a:t>Осипчук</a:t>
            </a:r>
            <a:r>
              <a:rPr lang="uk-UA" sz="1400" dirty="0" smtClean="0">
                <a:latin typeface="Times New Roman"/>
                <a:ea typeface="Times New Roman"/>
              </a:rPr>
              <a:t> Вікторія, </a:t>
            </a:r>
            <a:r>
              <a:rPr lang="uk-UA" sz="1400" dirty="0">
                <a:latin typeface="Times New Roman"/>
                <a:ea typeface="Times New Roman"/>
              </a:rPr>
              <a:t>ученицю    10    класу  закладу  загальної  середньої  освіти «</a:t>
            </a:r>
            <a:r>
              <a:rPr lang="uk-UA" sz="1400" dirty="0" err="1">
                <a:latin typeface="Times New Roman"/>
                <a:ea typeface="Times New Roman"/>
              </a:rPr>
              <a:t>Великоглушанський</a:t>
            </a:r>
            <a:r>
              <a:rPr lang="uk-UA" sz="1400" dirty="0">
                <a:latin typeface="Times New Roman"/>
                <a:ea typeface="Times New Roman"/>
              </a:rPr>
              <a:t>  ліцей» </a:t>
            </a:r>
            <a:r>
              <a:rPr lang="uk-UA" sz="1400" dirty="0" err="1">
                <a:latin typeface="Times New Roman"/>
                <a:ea typeface="Times New Roman"/>
              </a:rPr>
              <a:t>Камінь-Каширської</a:t>
            </a:r>
            <a:r>
              <a:rPr lang="uk-UA" sz="1400" dirty="0">
                <a:latin typeface="Times New Roman"/>
                <a:ea typeface="Times New Roman"/>
              </a:rPr>
              <a:t>  міської ради </a:t>
            </a:r>
            <a:endParaRPr lang="ru-RU" sz="1400" dirty="0">
              <a:latin typeface="Times New Roman"/>
              <a:ea typeface="Times New Roman"/>
            </a:endParaRPr>
          </a:p>
          <a:p>
            <a:pPr marR="62230" algn="just">
              <a:spcAft>
                <a:spcPts val="0"/>
              </a:spcAft>
            </a:pPr>
            <a:r>
              <a:rPr lang="uk-UA" sz="1400" dirty="0">
                <a:latin typeface="Times New Roman"/>
                <a:ea typeface="Times New Roman"/>
              </a:rPr>
              <a:t>Номінація  «Хліб загального вжитку»:</a:t>
            </a:r>
            <a:r>
              <a:rPr lang="uk-UA" sz="1400" dirty="0" smtClean="0">
                <a:latin typeface="Times New Roman"/>
                <a:ea typeface="Times New Roman"/>
              </a:rPr>
              <a:t> </a:t>
            </a:r>
            <a:r>
              <a:rPr lang="uk-UA" sz="1400" dirty="0" err="1">
                <a:latin typeface="Times New Roman"/>
                <a:ea typeface="Times New Roman"/>
              </a:rPr>
              <a:t>Губчик</a:t>
            </a:r>
            <a:r>
              <a:rPr lang="uk-UA" sz="1400" dirty="0">
                <a:latin typeface="Times New Roman"/>
                <a:ea typeface="Times New Roman"/>
              </a:rPr>
              <a:t> </a:t>
            </a:r>
            <a:r>
              <a:rPr lang="uk-UA" sz="1400" dirty="0" smtClean="0">
                <a:latin typeface="Times New Roman"/>
                <a:ea typeface="Times New Roman"/>
              </a:rPr>
              <a:t>Оксана,</a:t>
            </a:r>
            <a:r>
              <a:rPr lang="uk-UA" sz="1400" dirty="0">
                <a:latin typeface="Times New Roman"/>
                <a:ea typeface="Times New Roman"/>
              </a:rPr>
              <a:t>    </a:t>
            </a:r>
            <a:r>
              <a:rPr lang="uk-UA" sz="1400" dirty="0" smtClean="0">
                <a:latin typeface="Times New Roman"/>
                <a:ea typeface="Times New Roman"/>
              </a:rPr>
              <a:t>учениця   </a:t>
            </a:r>
            <a:r>
              <a:rPr lang="uk-UA" sz="1400" dirty="0">
                <a:latin typeface="Times New Roman"/>
                <a:ea typeface="Times New Roman"/>
              </a:rPr>
              <a:t> 10    класу  закладу  загальної  середньої  освіти «</a:t>
            </a:r>
            <a:r>
              <a:rPr lang="uk-UA" sz="1400" dirty="0" err="1">
                <a:latin typeface="Times New Roman"/>
                <a:ea typeface="Times New Roman"/>
              </a:rPr>
              <a:t>Великоглушанський</a:t>
            </a:r>
            <a:r>
              <a:rPr lang="uk-UA" sz="1400" dirty="0">
                <a:latin typeface="Times New Roman"/>
                <a:ea typeface="Times New Roman"/>
              </a:rPr>
              <a:t>  ліцей» </a:t>
            </a:r>
            <a:r>
              <a:rPr lang="uk-UA" sz="1400" dirty="0" err="1">
                <a:latin typeface="Times New Roman"/>
                <a:ea typeface="Times New Roman"/>
              </a:rPr>
              <a:t>Камінь-Каширської</a:t>
            </a:r>
            <a:r>
              <a:rPr lang="uk-UA" sz="1400" dirty="0">
                <a:latin typeface="Times New Roman"/>
                <a:ea typeface="Times New Roman"/>
              </a:rPr>
              <a:t>  міської ради </a:t>
            </a:r>
            <a:endParaRPr lang="ru-RU" sz="1400" dirty="0">
              <a:latin typeface="Times New Roman"/>
              <a:ea typeface="Times New Roman"/>
            </a:endParaRPr>
          </a:p>
          <a:p>
            <a:pPr marR="62230" algn="just">
              <a:spcAft>
                <a:spcPts val="0"/>
              </a:spcAft>
            </a:pPr>
            <a:endParaRPr lang="ru-RU" sz="1800" dirty="0">
              <a:latin typeface="Times New Roman"/>
              <a:ea typeface="Times New Roman"/>
            </a:endParaRPr>
          </a:p>
          <a:p>
            <a:pPr algn="just">
              <a:buNone/>
            </a:pPr>
            <a:endParaRPr lang="ru-RU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9997">
            <a:off x="6300192" y="4040938"/>
            <a:ext cx="1640107" cy="21869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6413" y="-2284413"/>
            <a:ext cx="144005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6413" y="-2284413"/>
            <a:ext cx="144005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260" y="4210812"/>
            <a:ext cx="2078092" cy="15585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9455">
            <a:off x="1113454" y="3919725"/>
            <a:ext cx="1962455" cy="2369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3340"/>
            <a:ext cx="8229600" cy="1093531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>
              <a:spcBef>
                <a:spcPct val="20000"/>
              </a:spcBef>
            </a:pPr>
            <a:r>
              <a:rPr lang="uk-UA" sz="32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n-ea"/>
                <a:cs typeface="+mn-cs"/>
              </a:rPr>
              <a:t>Всеукраїнський родинний конкурс </a:t>
            </a:r>
            <a:r>
              <a:rPr lang="uk-UA" sz="32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n-ea"/>
                <a:cs typeface="+mn-cs"/>
              </a:rPr>
              <a:t/>
            </a:r>
            <a:br>
              <a:rPr lang="uk-UA" sz="32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n-ea"/>
                <a:cs typeface="+mn-cs"/>
              </a:rPr>
            </a:br>
            <a:r>
              <a:rPr lang="uk-UA" sz="32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n-ea"/>
                <a:cs typeface="+mn-cs"/>
              </a:rPr>
              <a:t>«</a:t>
            </a:r>
            <a:r>
              <a:rPr lang="uk-UA" sz="32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n-ea"/>
                <a:cs typeface="+mn-cs"/>
              </a:rPr>
              <a:t>Хліб – найбільший скарб» </a:t>
            </a:r>
            <a:r>
              <a:rPr lang="uk-UA" sz="32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n-ea"/>
                <a:cs typeface="+mn-cs"/>
              </a:rPr>
              <a:t/>
            </a:r>
            <a:br>
              <a:rPr lang="uk-UA" sz="32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n-ea"/>
                <a:cs typeface="+mn-cs"/>
              </a:rPr>
            </a:br>
            <a:r>
              <a:rPr lang="uk-UA" sz="28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n-ea"/>
                <a:cs typeface="+mn-cs"/>
              </a:rPr>
              <a:t>Номінація «</a:t>
            </a:r>
            <a:r>
              <a:rPr lang="uk-UA" sz="28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n-ea"/>
                <a:cs typeface="+mn-cs"/>
              </a:rPr>
              <a:t>Український вишитий рушник»</a:t>
            </a:r>
            <a:r>
              <a:rPr lang="ru-RU" sz="28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28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n-ea"/>
                <a:cs typeface="+mn-cs"/>
              </a:rPr>
            </a:br>
            <a:endParaRPr lang="uk-UA" sz="28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3845">
            <a:off x="5308733" y="2346763"/>
            <a:ext cx="2467224" cy="3289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1333">
            <a:off x="1184192" y="2186554"/>
            <a:ext cx="3065340" cy="36100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90188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7488832" cy="1417638"/>
          </a:xfrm>
        </p:spPr>
        <p:txBody>
          <a:bodyPr/>
          <a:lstStyle/>
          <a:p>
            <a:r>
              <a:rPr lang="ru-RU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Міжнародний</a:t>
            </a:r>
            <a:r>
              <a:rPr lang="ru-RU" sz="2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дистанційний</a:t>
            </a:r>
            <a:r>
              <a:rPr lang="ru-RU" sz="2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конкурс з </a:t>
            </a:r>
            <a:r>
              <a:rPr lang="ru-RU" sz="20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української</a:t>
            </a:r>
            <a:r>
              <a:rPr lang="ru-RU" sz="2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sz="2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літератури</a:t>
            </a:r>
            <a:r>
              <a:rPr lang="ru-RU" sz="2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Брейн</a:t>
            </a:r>
            <a:r>
              <a:rPr lang="ru-RU" sz="2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-ринг 2023 – </a:t>
            </a:r>
            <a:r>
              <a:rPr lang="ru-RU" sz="20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Осіння</a:t>
            </a:r>
            <a:r>
              <a:rPr lang="ru-RU" sz="2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сесія»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7940">
            <a:off x="1016193" y="1503696"/>
            <a:ext cx="2052462" cy="205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5362">
            <a:off x="5972044" y="1483847"/>
            <a:ext cx="2017161" cy="2017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4053">
            <a:off x="5683310" y="3797419"/>
            <a:ext cx="2052896" cy="205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172" y="2060848"/>
            <a:ext cx="2304256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2729">
            <a:off x="1209241" y="3795156"/>
            <a:ext cx="2034536" cy="203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6912768" cy="1143000"/>
          </a:xfrm>
        </p:spPr>
        <p:txBody>
          <a:bodyPr/>
          <a:lstStyle/>
          <a:p>
            <a: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Марафон з </a:t>
            </a:r>
            <a:r>
              <a:rPr lang="ru-RU" sz="40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української</a:t>
            </a:r>
            <a:r>
              <a:rPr lang="ru-RU" sz="4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6912768" cy="47525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6768752" cy="1143000"/>
          </a:xfrm>
        </p:spPr>
        <p:txBody>
          <a:bodyPr/>
          <a:lstStyle/>
          <a:p>
            <a:r>
              <a:rPr lang="uk-UA" sz="4000" dirty="0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/>
            </a:r>
            <a:br>
              <a:rPr lang="uk-UA" sz="4000" dirty="0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uk-UA" sz="4000" dirty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/>
            </a:r>
            <a:br>
              <a:rPr lang="uk-UA" sz="4000" dirty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uk-UA" sz="4000" b="1" dirty="0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Конкурс читців творів </a:t>
            </a:r>
            <a:br>
              <a:rPr lang="uk-UA" sz="4000" b="1" dirty="0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uk-UA" sz="4000" b="1" dirty="0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Тараса Шевченка у 6 класі</a:t>
            </a:r>
            <a:endParaRPr lang="ru-RU" sz="4000" b="1" dirty="0">
              <a:solidFill>
                <a:schemeClr val="accent4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9481">
            <a:off x="1120602" y="2204044"/>
            <a:ext cx="1837387" cy="244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57792" y="-18389424"/>
            <a:ext cx="216000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5" descr="IMG_20240313_1100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8720" y="-19397536"/>
            <a:ext cx="1545806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87000" y="-13296457"/>
            <a:ext cx="27000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933056"/>
            <a:ext cx="1260192" cy="1680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2498">
            <a:off x="6024745" y="2210154"/>
            <a:ext cx="1874380" cy="2499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269" y="2032691"/>
            <a:ext cx="2347542" cy="176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415" y="3933056"/>
            <a:ext cx="1260192" cy="1680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2763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936104"/>
          </a:xfrm>
        </p:spPr>
        <p:txBody>
          <a:bodyPr/>
          <a:lstStyle/>
          <a:p>
            <a:r>
              <a:rPr lang="uk-UA" b="1" dirty="0" smtClean="0">
                <a:solidFill>
                  <a:srgbClr val="0000FF"/>
                </a:solidFill>
                <a:latin typeface="Monotype Corsiva" pitchFamily="66" charset="0"/>
              </a:rPr>
              <a:t>Мій  педагогічний шлях</a:t>
            </a:r>
            <a:endParaRPr lang="ru-RU" b="1" dirty="0">
              <a:solidFill>
                <a:srgbClr val="0000FF"/>
              </a:solidFill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268760"/>
            <a:ext cx="6912768" cy="4857403"/>
          </a:xfrm>
        </p:spPr>
        <p:txBody>
          <a:bodyPr/>
          <a:lstStyle/>
          <a:p>
            <a:pPr marL="0" lvl="0" indent="0" defTabSz="911755" eaLnBrk="0" hangingPunct="0">
              <a:spcBef>
                <a:spcPct val="0"/>
              </a:spcBef>
              <a:buNone/>
            </a:pPr>
            <a:r>
              <a:rPr lang="uk-UA" sz="2400" b="1" i="1" dirty="0">
                <a:solidFill>
                  <a:srgbClr val="CC66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Період роботи                          1993 -1994 рр.</a:t>
            </a:r>
            <a:endParaRPr lang="ru-RU" sz="2400" dirty="0">
              <a:solidFill>
                <a:prstClr val="black"/>
              </a:solidFill>
              <a:latin typeface="Arial" pitchFamily="34" charset="0"/>
            </a:endParaRPr>
          </a:p>
          <a:p>
            <a:pPr marL="0" lvl="0" indent="0" defTabSz="911755" eaLnBrk="0" hangingPunct="0">
              <a:spcBef>
                <a:spcPct val="0"/>
              </a:spcBef>
              <a:buNone/>
            </a:pPr>
            <a:r>
              <a:rPr lang="uk-UA" sz="1800" b="1" i="1" dirty="0">
                <a:solidFill>
                  <a:srgbClr val="CC66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Місце роботи</a:t>
            </a:r>
            <a:r>
              <a:rPr lang="uk-UA" sz="1600" b="1" i="1" dirty="0">
                <a:solidFill>
                  <a:prstClr val="black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              </a:t>
            </a:r>
            <a:r>
              <a:rPr lang="uk-UA" sz="1600" b="1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ЗОШ І-ІІІ ст. села </a:t>
            </a:r>
            <a:r>
              <a:rPr lang="uk-UA" sz="1600" b="1" i="1" dirty="0" err="1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Бірки</a:t>
            </a:r>
            <a:endParaRPr lang="ru-RU" sz="700" dirty="0">
              <a:solidFill>
                <a:prstClr val="black"/>
              </a:solidFill>
              <a:latin typeface="Arial" pitchFamily="34" charset="0"/>
            </a:endParaRPr>
          </a:p>
          <a:p>
            <a:pPr marL="0" lvl="0" indent="0" defTabSz="911755" eaLnBrk="0" hangingPunct="0">
              <a:spcBef>
                <a:spcPct val="0"/>
              </a:spcBef>
              <a:buNone/>
            </a:pPr>
            <a:r>
              <a:rPr lang="uk-UA" sz="1600" b="1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</a:t>
            </a:r>
            <a:r>
              <a:rPr lang="uk-UA" sz="1600" b="1" i="1" dirty="0" err="1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Любешівського</a:t>
            </a:r>
            <a:r>
              <a:rPr lang="uk-UA" sz="1600" b="1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району</a:t>
            </a:r>
            <a:endParaRPr lang="ru-RU" sz="700" dirty="0">
              <a:solidFill>
                <a:prstClr val="black"/>
              </a:solidFill>
              <a:latin typeface="Arial" pitchFamily="34" charset="0"/>
            </a:endParaRPr>
          </a:p>
          <a:p>
            <a:pPr marL="0" lvl="0" indent="0" defTabSz="911755" eaLnBrk="0" hangingPunct="0">
              <a:spcBef>
                <a:spcPct val="0"/>
              </a:spcBef>
              <a:buNone/>
            </a:pPr>
            <a:r>
              <a:rPr lang="uk-UA" sz="1600" b="1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Волинської області</a:t>
            </a:r>
            <a:endParaRPr lang="ru-RU" sz="700" dirty="0">
              <a:solidFill>
                <a:prstClr val="black"/>
              </a:solidFill>
              <a:latin typeface="Arial" pitchFamily="34" charset="0"/>
            </a:endParaRPr>
          </a:p>
          <a:p>
            <a:pPr marL="0" lvl="0" indent="0" defTabSz="911755" eaLnBrk="0" hangingPunct="0">
              <a:spcBef>
                <a:spcPct val="0"/>
              </a:spcBef>
              <a:buNone/>
            </a:pPr>
            <a:r>
              <a:rPr lang="uk-UA" sz="1600" b="1" i="1" dirty="0">
                <a:solidFill>
                  <a:prstClr val="black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            </a:t>
            </a:r>
            <a:r>
              <a:rPr lang="uk-UA" sz="1800" b="1" i="1" dirty="0">
                <a:solidFill>
                  <a:srgbClr val="CC66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Посада </a:t>
            </a:r>
            <a:r>
              <a:rPr lang="uk-UA" sz="1800" b="1" i="1" dirty="0">
                <a:solidFill>
                  <a:srgbClr val="339966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uk-UA" sz="1600" b="1" i="1" dirty="0">
                <a:solidFill>
                  <a:prstClr val="black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   </a:t>
            </a:r>
            <a:r>
              <a:rPr lang="uk-UA" sz="1600" b="1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вчитель української   мови та </a:t>
            </a:r>
            <a:r>
              <a:rPr lang="uk-UA" sz="1600" b="1" i="1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літератури</a:t>
            </a:r>
            <a:endParaRPr lang="uk-UA" sz="2400" b="1" i="1" dirty="0">
              <a:solidFill>
                <a:prstClr val="black"/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marL="0" lvl="0" indent="0" algn="ctr" defTabSz="911755" eaLnBrk="0" hangingPunct="0">
              <a:spcBef>
                <a:spcPct val="0"/>
              </a:spcBef>
              <a:buNone/>
            </a:pPr>
            <a:r>
              <a:rPr lang="uk-UA" sz="2400" b="1" i="1" dirty="0">
                <a:solidFill>
                  <a:srgbClr val="CC66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Період роботи                          1994 -2007 рр. </a:t>
            </a:r>
            <a:endParaRPr lang="ru-RU" sz="2400" i="1" dirty="0">
              <a:solidFill>
                <a:prstClr val="black"/>
              </a:solidFill>
              <a:latin typeface="Arial" pitchFamily="34" charset="0"/>
            </a:endParaRPr>
          </a:p>
          <a:p>
            <a:pPr marL="0" lvl="0" indent="0" defTabSz="911755" eaLnBrk="0" hangingPunct="0">
              <a:spcBef>
                <a:spcPct val="0"/>
              </a:spcBef>
              <a:buNone/>
            </a:pPr>
            <a:r>
              <a:rPr lang="uk-UA" sz="1800" b="1" i="1" dirty="0">
                <a:solidFill>
                  <a:srgbClr val="CC66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Місце роботи</a:t>
            </a:r>
            <a:r>
              <a:rPr lang="uk-UA" sz="1600" b="1" i="1" dirty="0">
                <a:solidFill>
                  <a:srgbClr val="0066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           </a:t>
            </a:r>
            <a:r>
              <a:rPr lang="uk-UA" sz="1600" b="1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ЗОШ І-ІІ ст. села Погулянка</a:t>
            </a:r>
            <a:endParaRPr lang="ru-RU" sz="700" dirty="0">
              <a:solidFill>
                <a:prstClr val="black"/>
              </a:solidFill>
              <a:latin typeface="Arial" pitchFamily="34" charset="0"/>
            </a:endParaRPr>
          </a:p>
          <a:p>
            <a:pPr marL="0" lvl="0" indent="0" defTabSz="911755" eaLnBrk="0" hangingPunct="0">
              <a:spcBef>
                <a:spcPct val="0"/>
              </a:spcBef>
              <a:buNone/>
            </a:pPr>
            <a:r>
              <a:rPr lang="uk-UA" sz="1600" b="1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</a:t>
            </a:r>
            <a:r>
              <a:rPr lang="uk-UA" sz="1600" b="1" i="1" dirty="0" err="1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Любешівського</a:t>
            </a:r>
            <a:r>
              <a:rPr lang="uk-UA" sz="1600" b="1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району</a:t>
            </a:r>
            <a:endParaRPr lang="ru-RU" sz="700" dirty="0">
              <a:solidFill>
                <a:prstClr val="black"/>
              </a:solidFill>
              <a:latin typeface="Arial" pitchFamily="34" charset="0"/>
            </a:endParaRPr>
          </a:p>
          <a:p>
            <a:pPr marL="0" lvl="0" indent="0" defTabSz="911755" eaLnBrk="0" hangingPunct="0">
              <a:spcBef>
                <a:spcPct val="0"/>
              </a:spcBef>
              <a:buNone/>
            </a:pPr>
            <a:r>
              <a:rPr lang="uk-UA" sz="1600" b="1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Волинської області</a:t>
            </a:r>
            <a:endParaRPr lang="ru-RU" sz="700" dirty="0">
              <a:solidFill>
                <a:prstClr val="black"/>
              </a:solidFill>
              <a:latin typeface="Arial" pitchFamily="34" charset="0"/>
            </a:endParaRPr>
          </a:p>
          <a:p>
            <a:pPr marL="0" lvl="0" indent="0" defTabSz="911755" eaLnBrk="0" hangingPunct="0">
              <a:spcBef>
                <a:spcPct val="0"/>
              </a:spcBef>
              <a:buNone/>
            </a:pPr>
            <a:r>
              <a:rPr lang="uk-UA" sz="1800" b="1" i="1" dirty="0">
                <a:solidFill>
                  <a:srgbClr val="0066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      </a:t>
            </a:r>
            <a:r>
              <a:rPr lang="uk-UA" sz="1800" b="1" i="1" dirty="0">
                <a:solidFill>
                  <a:srgbClr val="CC66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Посада</a:t>
            </a:r>
            <a:r>
              <a:rPr lang="uk-UA" sz="1800" b="1" i="1" dirty="0">
                <a:solidFill>
                  <a:srgbClr val="0066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          </a:t>
            </a:r>
            <a:r>
              <a:rPr lang="uk-UA" sz="1600" b="1" i="1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вчитель </a:t>
            </a:r>
            <a:r>
              <a:rPr lang="uk-UA" sz="1600" b="1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української мови та   літератури,  </a:t>
            </a:r>
            <a:r>
              <a:rPr lang="uk-UA" sz="1600" b="1" i="1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світової </a:t>
            </a:r>
            <a:r>
              <a:rPr lang="uk-UA" sz="1600" b="1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літератури та російської мови</a:t>
            </a:r>
          </a:p>
          <a:p>
            <a:pPr marL="0" lvl="0" indent="0" defTabSz="911755" eaLnBrk="0" hangingPunct="0">
              <a:spcBef>
                <a:spcPct val="0"/>
              </a:spcBef>
              <a:buNone/>
            </a:pPr>
            <a:endParaRPr lang="ru-RU" sz="700" dirty="0">
              <a:solidFill>
                <a:prstClr val="black"/>
              </a:solidFill>
              <a:latin typeface="Arial" pitchFamily="34" charset="0"/>
            </a:endParaRPr>
          </a:p>
          <a:p>
            <a:pPr marL="0" lvl="0" indent="0" defTabSz="911755" eaLnBrk="0" hangingPunct="0">
              <a:spcBef>
                <a:spcPct val="0"/>
              </a:spcBef>
              <a:buNone/>
            </a:pPr>
            <a:r>
              <a:rPr lang="uk-UA" sz="1600" b="1" i="1" dirty="0">
                <a:solidFill>
                  <a:srgbClr val="339966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      </a:t>
            </a:r>
            <a:r>
              <a:rPr lang="uk-UA" sz="2400" b="1" i="1" dirty="0" smtClean="0">
                <a:solidFill>
                  <a:srgbClr val="CC66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Період </a:t>
            </a:r>
            <a:r>
              <a:rPr lang="uk-UA" sz="2400" b="1" i="1" dirty="0">
                <a:solidFill>
                  <a:srgbClr val="CC66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роботи                          2007р.</a:t>
            </a:r>
            <a:endParaRPr lang="ru-RU" sz="2400" dirty="0">
              <a:solidFill>
                <a:prstClr val="black"/>
              </a:solidFill>
              <a:latin typeface="Arial" pitchFamily="34" charset="0"/>
            </a:endParaRPr>
          </a:p>
          <a:p>
            <a:pPr marL="0" lvl="0" indent="0" defTabSz="911755" eaLnBrk="0" hangingPunct="0">
              <a:spcBef>
                <a:spcPct val="0"/>
              </a:spcBef>
              <a:buNone/>
            </a:pPr>
            <a:r>
              <a:rPr lang="uk-UA" sz="1800" b="1" i="1" dirty="0">
                <a:solidFill>
                  <a:srgbClr val="CC66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Місце роботи</a:t>
            </a:r>
            <a:r>
              <a:rPr lang="uk-UA" sz="1600" b="1" i="1" dirty="0">
                <a:solidFill>
                  <a:prstClr val="black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           </a:t>
            </a:r>
            <a:r>
              <a:rPr lang="uk-UA" sz="1600" b="1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ЗОШ І-ІІІ ст. села Велика </a:t>
            </a:r>
            <a:r>
              <a:rPr lang="uk-UA" sz="1600" b="1" i="1" dirty="0" err="1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Глуша</a:t>
            </a:r>
            <a:endParaRPr lang="ru-RU" sz="700" dirty="0">
              <a:solidFill>
                <a:prstClr val="black"/>
              </a:solidFill>
              <a:latin typeface="Arial" pitchFamily="34" charset="0"/>
            </a:endParaRPr>
          </a:p>
          <a:p>
            <a:pPr marL="0" lvl="0" indent="0" defTabSz="911755" eaLnBrk="0" hangingPunct="0">
              <a:spcBef>
                <a:spcPct val="0"/>
              </a:spcBef>
              <a:buNone/>
            </a:pPr>
            <a:r>
              <a:rPr lang="uk-UA" sz="1600" b="1" i="1" dirty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          </a:t>
            </a:r>
            <a:r>
              <a:rPr lang="uk-UA" sz="1600" b="1" i="1" dirty="0" err="1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Любешівського</a:t>
            </a:r>
            <a:r>
              <a:rPr lang="uk-UA" sz="1600" b="1" i="1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 району</a:t>
            </a:r>
            <a:endParaRPr lang="ru-RU" sz="700" dirty="0">
              <a:solidFill>
                <a:prstClr val="black"/>
              </a:solidFill>
            </a:endParaRPr>
          </a:p>
          <a:p>
            <a:pPr marL="0" lvl="0" indent="0" defTabSz="911755" eaLnBrk="0" hangingPunct="0">
              <a:spcBef>
                <a:spcPct val="0"/>
              </a:spcBef>
              <a:buNone/>
            </a:pPr>
            <a:r>
              <a:rPr lang="uk-UA" sz="1600" b="1" i="1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                                            Волинської області</a:t>
            </a:r>
            <a:endParaRPr lang="ru-RU" sz="700" dirty="0">
              <a:solidFill>
                <a:prstClr val="black"/>
              </a:solidFill>
            </a:endParaRPr>
          </a:p>
          <a:p>
            <a:pPr marL="0" lvl="0" indent="0" defTabSz="911755" eaLnBrk="0" hangingPunct="0">
              <a:spcBef>
                <a:spcPct val="0"/>
              </a:spcBef>
              <a:buNone/>
            </a:pPr>
            <a:r>
              <a:rPr lang="uk-UA" sz="1600" b="1" i="1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                </a:t>
            </a:r>
            <a:r>
              <a:rPr lang="uk-UA" sz="1600" b="1" i="1" dirty="0">
                <a:solidFill>
                  <a:prstClr val="black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1800" b="1" i="1" dirty="0">
                <a:solidFill>
                  <a:srgbClr val="CC66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Посада </a:t>
            </a:r>
            <a:r>
              <a:rPr lang="uk-UA" sz="1600" b="1" i="1" dirty="0">
                <a:solidFill>
                  <a:srgbClr val="339966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uk-UA" sz="1600" b="1" i="1" dirty="0">
                <a:solidFill>
                  <a:prstClr val="black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   </a:t>
            </a:r>
            <a:r>
              <a:rPr lang="uk-UA" sz="1600" b="1" i="1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вчитель української мови та літератури</a:t>
            </a:r>
            <a:endParaRPr lang="ru-RU" sz="7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768854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57422" y="714356"/>
            <a:ext cx="5143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Моя творча майстерня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42976" y="1357298"/>
            <a:ext cx="67413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Створюю в кабінеті української мови та літератури  належну матеріальну базу для виконання навчальних програм.</a:t>
            </a:r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s://mail.ukr.net/api/public/file_view/image_preview?token=TpFP8vXNysq12ZkOiy02fptOk0JwpK9g9HXQ-tfe1DNEFK4S_XD2FCyxabAk40VLWcDZzQl0yNKc_0VbFyqbtDb92vkdCaomiX4wQ_SxMTWyDxeY1vXjh3w5t00hnKCX_tBK-RrKSGCD:8mNRFI17qLUBA_-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6466">
            <a:off x="1110179" y="2784228"/>
            <a:ext cx="1463211" cy="1097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644" y="2681932"/>
            <a:ext cx="1563027" cy="117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0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0" y="-12585700"/>
            <a:ext cx="4104000" cy="30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0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385" y="2681932"/>
            <a:ext cx="1563027" cy="117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0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7801">
            <a:off x="6561501" y="2782500"/>
            <a:ext cx="1511841" cy="1133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4087907"/>
            <a:ext cx="1731042" cy="173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846" y="4230045"/>
            <a:ext cx="1588904" cy="1588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885" y="4087907"/>
            <a:ext cx="17145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18" y="4084755"/>
            <a:ext cx="17145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980728"/>
            <a:ext cx="6984776" cy="5145435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2400" b="1" dirty="0" smtClean="0">
                <a:latin typeface="Monotype Corsiva" pitchFamily="66" charset="0"/>
                <a:ea typeface="Times New Roman"/>
                <a:cs typeface="Times New Roman"/>
              </a:rPr>
              <a:t>        Я </a:t>
            </a:r>
            <a:r>
              <a:rPr lang="uk-UA" sz="2400" b="1" dirty="0">
                <a:latin typeface="Monotype Corsiva" pitchFamily="66" charset="0"/>
                <a:ea typeface="Times New Roman"/>
                <a:cs typeface="Times New Roman"/>
              </a:rPr>
              <a:t>вважаю, що  сучасне життя зазнало багатьох змін, тому </a:t>
            </a:r>
            <a:r>
              <a:rPr lang="uk-UA" sz="2400" b="1" dirty="0" smtClean="0">
                <a:latin typeface="Monotype Corsiva" pitchFamily="66" charset="0"/>
                <a:ea typeface="Times New Roman"/>
                <a:cs typeface="Times New Roman"/>
              </a:rPr>
              <a:t>освітній заклад  </a:t>
            </a:r>
            <a:r>
              <a:rPr lang="uk-UA" sz="2400" b="1" dirty="0">
                <a:latin typeface="Monotype Corsiva" pitchFamily="66" charset="0"/>
                <a:ea typeface="Times New Roman"/>
                <a:cs typeface="Times New Roman"/>
              </a:rPr>
              <a:t>вже не може бути тільки осередком знань. </a:t>
            </a:r>
            <a:r>
              <a:rPr lang="uk-UA" sz="2400" b="1" dirty="0" smtClean="0">
                <a:latin typeface="Monotype Corsiva" pitchFamily="66" charset="0"/>
                <a:ea typeface="Times New Roman"/>
                <a:cs typeface="Times New Roman"/>
              </a:rPr>
              <a:t>Він повинен давати </a:t>
            </a:r>
            <a:r>
              <a:rPr lang="uk-UA" sz="2400" b="1" dirty="0">
                <a:latin typeface="Monotype Corsiva" pitchFamily="66" charset="0"/>
                <a:ea typeface="Times New Roman"/>
                <a:cs typeface="Times New Roman"/>
              </a:rPr>
              <a:t>вміння застосовувати  ці знання для вирішення будь-яких життєвих, особистісних,  проектно-дослідницьких проблем, формувати цінності, необхідні для розуміння проблем суспільства, країни в цілому. Тож тільки той вчитель, котрий не стоїть на місці, іде в ногу з життям, використовує сучасні інноваційні технології, здатний не зійти на узбіччя, здатний запалити і підтримувати вогонь у душах </a:t>
            </a:r>
            <a:r>
              <a:rPr lang="uk-UA" sz="2400" b="1">
                <a:latin typeface="Monotype Corsiva" pitchFamily="66" charset="0"/>
                <a:ea typeface="Times New Roman"/>
                <a:cs typeface="Times New Roman"/>
              </a:rPr>
              <a:t>своїх </a:t>
            </a:r>
            <a:r>
              <a:rPr lang="uk-UA" sz="2400" b="1" smtClean="0">
                <a:latin typeface="Monotype Corsiva" pitchFamily="66" charset="0"/>
                <a:ea typeface="Times New Roman"/>
                <a:cs typeface="Times New Roman"/>
              </a:rPr>
              <a:t>вихованців.</a:t>
            </a:r>
            <a:endParaRPr lang="ru-RU" sz="2400" b="1" dirty="0">
              <a:latin typeface="Monotype Corsiva" pitchFamily="66" charset="0"/>
              <a:ea typeface="Times New Roman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25018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908720"/>
            <a:ext cx="6912768" cy="5217443"/>
          </a:xfrm>
        </p:spPr>
        <p:txBody>
          <a:bodyPr/>
          <a:lstStyle/>
          <a:p>
            <a:pPr marL="0" lv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Загадаю </a:t>
            </a:r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бажання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  </a:t>
            </a:r>
            <a:r>
              <a:rPr lang="ru-RU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найдорожче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 у </a:t>
            </a:r>
            <a:r>
              <a:rPr lang="ru-RU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світі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!</a:t>
            </a:r>
            <a:b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ru-RU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Щоб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 настав мир в </a:t>
            </a:r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Україні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, і не гинули </a:t>
            </a:r>
            <a:r>
              <a:rPr lang="ru-RU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діти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,</a:t>
            </a:r>
            <a:b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ru-RU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Щоб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під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 небом </a:t>
            </a:r>
            <a:r>
              <a:rPr lang="ru-RU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блакитним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колосилися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ниви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,</a:t>
            </a:r>
            <a:b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ru-RU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Щоб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всміхалися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 люди й жили дружно, </a:t>
            </a:r>
            <a:r>
              <a:rPr lang="ru-RU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щасливо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.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  <a:cs typeface="Times New Roman" panose="02020603050405020304" pitchFamily="18" charset="0"/>
            </a:endParaRPr>
          </a:p>
          <a:p>
            <a:pPr marL="0" lv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ru-RU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Щоб</a:t>
            </a:r>
            <a:r>
              <a:rPr lang="ru-RU" alt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 не плакали </a:t>
            </a:r>
            <a:r>
              <a:rPr lang="ru-RU" altLang="ru-RU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мами</a:t>
            </a:r>
            <a:r>
              <a:rPr lang="ru-RU" alt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 в </a:t>
            </a:r>
            <a:r>
              <a:rPr lang="ru-RU" altLang="ru-RU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журбі</a:t>
            </a:r>
            <a:r>
              <a:rPr lang="ru-RU" alt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 над </a:t>
            </a:r>
            <a:r>
              <a:rPr lang="ru-RU" altLang="ru-RU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синами</a:t>
            </a:r>
            <a:r>
              <a:rPr lang="ru-RU" alt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, Перемога настала в </a:t>
            </a:r>
            <a:r>
              <a:rPr lang="ru-RU" altLang="ru-RU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боротьбі</a:t>
            </a:r>
            <a:r>
              <a:rPr lang="ru-RU" alt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 з ворогами! 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  <a:cs typeface="Times New Roman" panose="02020603050405020304" pitchFamily="18" charset="0"/>
            </a:endParaRPr>
          </a:p>
          <a:p>
            <a:pPr marL="0" lv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ru-RU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Щоб</a:t>
            </a:r>
            <a:r>
              <a:rPr lang="ru-RU" alt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країна</a:t>
            </a:r>
            <a:r>
              <a:rPr lang="ru-RU" alt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розквітла</a:t>
            </a:r>
            <a:r>
              <a:rPr lang="ru-RU" alt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, </a:t>
            </a:r>
            <a:r>
              <a:rPr lang="ru-RU" altLang="ru-RU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незалежна</a:t>
            </a:r>
            <a:r>
              <a:rPr lang="ru-RU" alt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 і </a:t>
            </a:r>
            <a:r>
              <a:rPr lang="ru-RU" altLang="ru-RU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вільна</a:t>
            </a:r>
            <a:r>
              <a:rPr lang="ru-RU" alt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. </a:t>
            </a:r>
          </a:p>
          <a:p>
            <a:pPr marL="0" lv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Хай </a:t>
            </a:r>
            <a:r>
              <a:rPr lang="ru-RU" altLang="ru-RU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здійсниться</a:t>
            </a:r>
            <a:r>
              <a:rPr lang="ru-RU" alt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бажання</a:t>
            </a:r>
            <a:r>
              <a:rPr lang="ru-RU" alt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 </a:t>
            </a:r>
          </a:p>
          <a:p>
            <a:pPr marL="0" lv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ru-RU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це</a:t>
            </a:r>
            <a:r>
              <a:rPr lang="ru-RU" alt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моє</a:t>
            </a:r>
            <a:r>
              <a:rPr lang="ru-RU" alt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неодмінно</a:t>
            </a:r>
            <a:r>
              <a:rPr lang="ru-RU" alt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anose="02020603050405020304" pitchFamily="18" charset="0"/>
              </a:rPr>
              <a:t>! </a:t>
            </a:r>
            <a:endParaRPr lang="ru-RU" altLang="ru-RU" sz="2800" b="1" dirty="0">
              <a:ln w="19050">
                <a:solidFill>
                  <a:srgbClr val="FFFF00"/>
                </a:solidFill>
                <a:prstDash val="solid"/>
              </a:ln>
              <a:solidFill>
                <a:srgbClr val="0000CC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Monotype Corsiva" pitchFamily="66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Дякую за увагу!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847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764704"/>
            <a:ext cx="6624736" cy="5361459"/>
          </a:xfrm>
        </p:spPr>
        <p:txBody>
          <a:bodyPr/>
          <a:lstStyle/>
          <a:p>
            <a:pPr marL="0" lvl="0" indent="0" algn="ctr" defTabSz="911755" eaLnBrk="0" hangingPunct="0">
              <a:spcBef>
                <a:spcPct val="0"/>
              </a:spcBef>
              <a:buNone/>
            </a:pPr>
            <a:r>
              <a:rPr lang="uk-UA" b="1" dirty="0">
                <a:solidFill>
                  <a:srgbClr val="008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Пропрацювавши не один рік, </a:t>
            </a:r>
            <a:endParaRPr lang="uk-UA" b="1" dirty="0" smtClean="0">
              <a:solidFill>
                <a:srgbClr val="008000"/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marL="0" lvl="0" indent="0" algn="ctr" defTabSz="911755" eaLnBrk="0" hangingPunct="0">
              <a:spcBef>
                <a:spcPct val="0"/>
              </a:spcBef>
              <a:buNone/>
            </a:pPr>
            <a:r>
              <a:rPr lang="uk-UA" b="1" dirty="0" smtClean="0">
                <a:solidFill>
                  <a:srgbClr val="008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виробила для </a:t>
            </a:r>
            <a:r>
              <a:rPr lang="uk-UA" b="1" dirty="0">
                <a:solidFill>
                  <a:srgbClr val="008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себе правила, </a:t>
            </a:r>
            <a:endParaRPr lang="uk-UA" b="1" dirty="0" smtClean="0">
              <a:solidFill>
                <a:srgbClr val="008000"/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marL="0" lvl="0" indent="0" algn="ctr" defTabSz="911755" eaLnBrk="0" hangingPunct="0">
              <a:spcBef>
                <a:spcPct val="0"/>
              </a:spcBef>
              <a:buNone/>
            </a:pPr>
            <a:r>
              <a:rPr lang="uk-UA" b="1" dirty="0" smtClean="0">
                <a:solidFill>
                  <a:srgbClr val="008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від </a:t>
            </a:r>
            <a:r>
              <a:rPr lang="uk-UA" b="1" dirty="0">
                <a:solidFill>
                  <a:srgbClr val="008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яких намагаюся </a:t>
            </a:r>
            <a:r>
              <a:rPr lang="uk-UA" b="1" dirty="0" smtClean="0">
                <a:solidFill>
                  <a:srgbClr val="008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не </a:t>
            </a:r>
            <a:r>
              <a:rPr lang="uk-UA" b="1" dirty="0">
                <a:solidFill>
                  <a:srgbClr val="008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відступати</a:t>
            </a:r>
            <a:r>
              <a:rPr lang="uk-UA" b="1" dirty="0" smtClean="0">
                <a:solidFill>
                  <a:srgbClr val="008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:</a:t>
            </a:r>
            <a:endParaRPr lang="ru-RU" dirty="0">
              <a:solidFill>
                <a:prstClr val="black"/>
              </a:solidFill>
              <a:latin typeface="Arial" pitchFamily="34" charset="0"/>
            </a:endParaRPr>
          </a:p>
          <a:p>
            <a:pPr marL="0" lvl="0" indent="0" defTabSz="911755" eaLnBrk="0" hangingPunct="0">
              <a:spcBef>
                <a:spcPct val="0"/>
              </a:spcBef>
              <a:buNone/>
            </a:pPr>
            <a:r>
              <a:rPr lang="uk-UA" sz="2600" b="1" dirty="0">
                <a:solidFill>
                  <a:prstClr val="black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2000" b="1" dirty="0">
                <a:solidFill>
                  <a:prstClr val="black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- сприймай кожного </a:t>
            </a:r>
            <a:r>
              <a:rPr lang="uk-UA" sz="2000" b="1" dirty="0" smtClean="0">
                <a:solidFill>
                  <a:prstClr val="black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здобувача освіти як </a:t>
            </a:r>
            <a:r>
              <a:rPr lang="uk-UA" sz="2000" b="1" dirty="0">
                <a:solidFill>
                  <a:prstClr val="black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особистість;</a:t>
            </a:r>
            <a:endParaRPr lang="ru-RU" sz="2000" b="1" dirty="0">
              <a:solidFill>
                <a:prstClr val="black"/>
              </a:solidFill>
              <a:latin typeface="Arial" pitchFamily="34" charset="0"/>
            </a:endParaRPr>
          </a:p>
          <a:p>
            <a:pPr marL="0" lvl="0" indent="0" defTabSz="911755" eaLnBrk="0" hangingPunct="0">
              <a:spcBef>
                <a:spcPct val="0"/>
              </a:spcBef>
              <a:buNone/>
            </a:pPr>
            <a:r>
              <a:rPr lang="uk-UA" sz="2000" b="1" dirty="0">
                <a:solidFill>
                  <a:prstClr val="black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- не допускай найстрашнішої вчительської хвороби </a:t>
            </a:r>
            <a:r>
              <a:rPr lang="uk-UA" sz="2000" b="1" dirty="0" smtClean="0">
                <a:solidFill>
                  <a:prstClr val="black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- байдужості   </a:t>
            </a:r>
            <a:r>
              <a:rPr lang="uk-UA" sz="2000" b="1" dirty="0">
                <a:solidFill>
                  <a:prstClr val="black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до дітей;</a:t>
            </a:r>
            <a:endParaRPr lang="ru-RU" sz="2000" b="1" dirty="0">
              <a:solidFill>
                <a:prstClr val="black"/>
              </a:solidFill>
              <a:latin typeface="Arial" pitchFamily="34" charset="0"/>
            </a:endParaRPr>
          </a:p>
          <a:p>
            <a:pPr marL="0" lvl="0" indent="0" defTabSz="911755" eaLnBrk="0" hangingPunct="0">
              <a:spcBef>
                <a:spcPct val="0"/>
              </a:spcBef>
              <a:buNone/>
            </a:pPr>
            <a:r>
              <a:rPr lang="uk-UA" sz="2000" b="1" dirty="0">
                <a:solidFill>
                  <a:prstClr val="black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- не завчай підготовлений урок, а завжди імпровізуй, адже вчитель – це актор і режисер</a:t>
            </a:r>
            <a:r>
              <a:rPr lang="uk-UA" sz="2000" b="1" dirty="0" smtClean="0">
                <a:solidFill>
                  <a:prstClr val="black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;</a:t>
            </a:r>
            <a:endParaRPr lang="ru-RU" sz="2000" b="1" dirty="0">
              <a:solidFill>
                <a:prstClr val="black"/>
              </a:solidFill>
              <a:latin typeface="Arial" pitchFamily="34" charset="0"/>
            </a:endParaRPr>
          </a:p>
          <a:p>
            <a:pPr marL="0" lvl="0" indent="0" defTabSz="911755" eaLnBrk="0" hangingPunct="0">
              <a:spcBef>
                <a:spcPct val="0"/>
              </a:spcBef>
              <a:buNone/>
            </a:pPr>
            <a:r>
              <a:rPr lang="uk-UA" sz="2000" b="1" dirty="0">
                <a:solidFill>
                  <a:prstClr val="black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- намагайся бути потрібною людям;</a:t>
            </a:r>
            <a:endParaRPr lang="ru-RU" sz="2000" b="1" dirty="0">
              <a:solidFill>
                <a:prstClr val="black"/>
              </a:solidFill>
              <a:latin typeface="Arial" pitchFamily="34" charset="0"/>
            </a:endParaRPr>
          </a:p>
          <a:p>
            <a:pPr marL="0" lvl="0" indent="0" defTabSz="911755" eaLnBrk="0" hangingPunct="0">
              <a:spcBef>
                <a:spcPct val="0"/>
              </a:spcBef>
              <a:buNone/>
            </a:pPr>
            <a:r>
              <a:rPr lang="uk-UA" sz="2000" b="1" dirty="0">
                <a:solidFill>
                  <a:prstClr val="black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- бійся не конфліктів з </a:t>
            </a:r>
            <a:r>
              <a:rPr lang="uk-UA" sz="2000" b="1" dirty="0" smtClean="0">
                <a:solidFill>
                  <a:prstClr val="black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дітьми, </a:t>
            </a:r>
            <a:r>
              <a:rPr lang="uk-UA" sz="2000" b="1" dirty="0">
                <a:solidFill>
                  <a:prstClr val="black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а неоголошеної війни, бо таку війну ще жоден учитель не вигравав;</a:t>
            </a:r>
            <a:endParaRPr lang="ru-RU" sz="2000" b="1" dirty="0">
              <a:solidFill>
                <a:prstClr val="black"/>
              </a:solidFill>
              <a:latin typeface="Arial" pitchFamily="34" charset="0"/>
            </a:endParaRPr>
          </a:p>
          <a:p>
            <a:pPr marL="0" lvl="0" indent="0" defTabSz="911755" eaLnBrk="0" hangingPunct="0">
              <a:spcBef>
                <a:spcPct val="0"/>
              </a:spcBef>
              <a:buNone/>
            </a:pPr>
            <a:r>
              <a:rPr lang="uk-UA" sz="2000" b="1" dirty="0">
                <a:solidFill>
                  <a:prstClr val="black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- уникай педагогічного старіння. </a:t>
            </a:r>
            <a:endParaRPr lang="ru-RU" sz="2000" b="1" dirty="0">
              <a:solidFill>
                <a:prstClr val="black"/>
              </a:solidFill>
              <a:latin typeface="Arial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4678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043608" y="791570"/>
            <a:ext cx="6840760" cy="5733774"/>
          </a:xfrm>
          <a:prstGeom prst="rect">
            <a:avLst/>
          </a:prstGeom>
        </p:spPr>
        <p:txBody>
          <a:bodyPr anchor="t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endParaRPr lang="uk-UA" sz="2600" b="1" dirty="0" smtClean="0">
              <a:ln w="50800"/>
              <a:solidFill>
                <a:srgbClr val="FFFF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 Cyr" pitchFamily="18" charset="-52"/>
              <a:ea typeface="+mj-ea"/>
              <a:cs typeface="+mj-cs"/>
            </a:endParaRPr>
          </a:p>
          <a:p>
            <a:pPr fontAlgn="auto">
              <a:spcAft>
                <a:spcPts val="0"/>
              </a:spcAft>
              <a:defRPr/>
            </a:pPr>
            <a:endParaRPr lang="ru-RU" sz="2600" b="1" dirty="0" smtClean="0">
              <a:ln w="50800"/>
              <a:solidFill>
                <a:srgbClr val="FFFF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 Cyr" pitchFamily="18" charset="-52"/>
              <a:ea typeface="+mj-ea"/>
              <a:cs typeface="+mj-cs"/>
            </a:endParaRPr>
          </a:p>
          <a:p>
            <a:pPr algn="just" eaLnBrk="1" fontAlgn="auto" hangingPunct="1"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  <a:defRPr/>
            </a:pPr>
            <a:r>
              <a:rPr lang="uk-UA" sz="2400" b="1" dirty="0" smtClean="0">
                <a:solidFill>
                  <a:srgbClr val="002060"/>
                </a:solidFill>
                <a:latin typeface="Monotype Corsiva" pitchFamily="66" charset="0"/>
              </a:rPr>
              <a:t>Підвищувати свій професійний рівень і не зупинятися на досягнутому.</a:t>
            </a:r>
          </a:p>
          <a:p>
            <a:pPr algn="just" eaLnBrk="1" fontAlgn="auto" hangingPunct="1"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  <a:defRPr/>
            </a:pPr>
            <a:r>
              <a:rPr lang="uk-UA" sz="2400" b="1" dirty="0" smtClean="0">
                <a:solidFill>
                  <a:srgbClr val="002060"/>
                </a:solidFill>
                <a:latin typeface="Monotype Corsiva" pitchFamily="66" charset="0"/>
              </a:rPr>
              <a:t>Впроваджувати в освітній процес інноваційні методики навчання.</a:t>
            </a:r>
          </a:p>
          <a:p>
            <a:pPr algn="just" eaLnBrk="1" fontAlgn="auto" hangingPunct="1"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  <a:defRPr/>
            </a:pPr>
            <a:r>
              <a:rPr lang="uk-UA" sz="2400" b="1" dirty="0" smtClean="0">
                <a:solidFill>
                  <a:srgbClr val="002060"/>
                </a:solidFill>
                <a:latin typeface="Monotype Corsiva" pitchFamily="66" charset="0"/>
              </a:rPr>
              <a:t>Вивчати сучасні методики викладання української мови та літератури.</a:t>
            </a:r>
            <a:endParaRPr lang="uk-UA" sz="2400" b="1" dirty="0" smtClean="0">
              <a:solidFill>
                <a:srgbClr val="FF33CC"/>
              </a:solidFill>
              <a:latin typeface="Monotype Corsiva" pitchFamily="66" charset="0"/>
            </a:endParaRPr>
          </a:p>
          <a:p>
            <a:pPr algn="just" eaLnBrk="1" fontAlgn="auto" hangingPunct="1"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  <a:defRPr/>
            </a:pPr>
            <a:r>
              <a:rPr lang="uk-UA" sz="2400" b="1" dirty="0" smtClean="0">
                <a:solidFill>
                  <a:srgbClr val="002060"/>
                </a:solidFill>
                <a:latin typeface="Monotype Corsiva" pitchFamily="66" charset="0"/>
              </a:rPr>
              <a:t>Створити комфортні умови навчання.</a:t>
            </a:r>
          </a:p>
          <a:p>
            <a:pPr algn="just" eaLnBrk="1" fontAlgn="auto" hangingPunct="1"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  <a:defRPr/>
            </a:pPr>
            <a:r>
              <a:rPr lang="uk-UA" sz="2400" b="1" dirty="0" smtClean="0">
                <a:solidFill>
                  <a:srgbClr val="002060"/>
                </a:solidFill>
                <a:latin typeface="Monotype Corsiva" pitchFamily="66" charset="0"/>
              </a:rPr>
              <a:t>Цінувати критичне мислення здобувачів освіти.</a:t>
            </a:r>
          </a:p>
          <a:p>
            <a:pPr algn="just" eaLnBrk="1" fontAlgn="auto" hangingPunct="1"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  <a:defRPr/>
            </a:pPr>
            <a:r>
              <a:rPr lang="uk-UA" sz="2400" b="1" dirty="0" smtClean="0">
                <a:solidFill>
                  <a:srgbClr val="002060"/>
                </a:solidFill>
                <a:latin typeface="Monotype Corsiva" pitchFamily="66" charset="0"/>
              </a:rPr>
              <a:t>Стимулювати дітей до вільних висловлювань. </a:t>
            </a:r>
          </a:p>
          <a:p>
            <a:pPr algn="just" eaLnBrk="1" fontAlgn="auto" hangingPunct="1"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  <a:defRPr/>
            </a:pPr>
            <a:r>
              <a:rPr lang="uk-UA" sz="2400" b="1" dirty="0" smtClean="0">
                <a:solidFill>
                  <a:srgbClr val="002060"/>
                </a:solidFill>
                <a:latin typeface="Monotype Corsiva" pitchFamily="66" charset="0"/>
              </a:rPr>
              <a:t>Сприяти вихованню любові до мистецтва слова, загальної ерудиції ліцеїстів.</a:t>
            </a:r>
          </a:p>
          <a:p>
            <a:pPr marL="265113" indent="-265113" fontAlgn="auto">
              <a:spcAft>
                <a:spcPts val="0"/>
              </a:spcAft>
              <a:buClr>
                <a:srgbClr val="00B050"/>
              </a:buClr>
              <a:buSzPct val="110000"/>
              <a:buFont typeface="Wingdings" pitchFamily="2" charset="2"/>
              <a:buChar char="ü"/>
              <a:defRPr/>
            </a:pPr>
            <a:endParaRPr lang="ru-RU" sz="2600" b="1" dirty="0" smtClean="0">
              <a:ln w="50800"/>
              <a:solidFill>
                <a:srgbClr val="FFFF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 Cyr" pitchFamily="18" charset="-52"/>
              <a:ea typeface="+mj-ea"/>
              <a:cs typeface="+mj-cs"/>
            </a:endParaRPr>
          </a:p>
          <a:p>
            <a:pPr marL="265113" indent="-265113" fontAlgn="auto">
              <a:spcAft>
                <a:spcPts val="0"/>
              </a:spcAft>
              <a:buClr>
                <a:srgbClr val="00B050"/>
              </a:buClr>
              <a:buSzPct val="110000"/>
              <a:buFont typeface="Wingdings" pitchFamily="2" charset="2"/>
              <a:buChar char="ü"/>
              <a:defRPr/>
            </a:pPr>
            <a:endParaRPr lang="ru-RU" sz="2600" b="1" dirty="0">
              <a:ln w="50800"/>
              <a:solidFill>
                <a:srgbClr val="FFFF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 Cyr" pitchFamily="18" charset="-52"/>
              <a:ea typeface="+mj-ea"/>
              <a:cs typeface="+mj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845121" y="692696"/>
            <a:ext cx="7039247" cy="83277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Мої</a:t>
            </a:r>
            <a:r>
              <a:rPr lang="ru-RU" sz="4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40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прагнення</a:t>
            </a:r>
            <a:endParaRPr lang="ru-RU" sz="40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101600">
                  <a:srgbClr val="FFFF00">
                    <a:alpha val="6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064896" cy="1692409"/>
          </a:xfrm>
        </p:spPr>
        <p:txBody>
          <a:bodyPr/>
          <a:lstStyle/>
          <a:p>
            <a:r>
              <a:rPr lang="uk-UA" dirty="0" smtClean="0">
                <a:solidFill>
                  <a:srgbClr val="0000FF"/>
                </a:solidFill>
                <a:latin typeface="Monotype Corsiva" pitchFamily="66" charset="0"/>
              </a:rPr>
              <a:t>Курси підвищення кваліфікації</a:t>
            </a:r>
            <a:endParaRPr lang="ru-RU" dirty="0">
              <a:solidFill>
                <a:srgbClr val="0000FF"/>
              </a:solidFill>
              <a:latin typeface="Monotype Corsiva" pitchFamily="66" charset="0"/>
            </a:endParaRPr>
          </a:p>
        </p:txBody>
      </p:sp>
      <p:pic>
        <p:nvPicPr>
          <p:cNvPr id="2052" name="Picture 4" descr="C:\Users\acikm\Downloads\17102598426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31708">
            <a:off x="4391315" y="4569063"/>
            <a:ext cx="1273807" cy="95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acikm\Downloads\17102597756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0751">
            <a:off x="755576" y="3437120"/>
            <a:ext cx="2012221" cy="150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acikm\Downloads\17102597757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89253">
            <a:off x="1236048" y="1455616"/>
            <a:ext cx="1377334" cy="183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acikm\Downloads\17102597756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08980">
            <a:off x="3104673" y="4552034"/>
            <a:ext cx="1331203" cy="99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Users\acikm\Downloads\17102597757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50586">
            <a:off x="6274236" y="1485889"/>
            <a:ext cx="1413905" cy="188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:\Users\acikm\Downloads\171025967690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8"/>
          <a:stretch/>
        </p:blipFill>
        <p:spPr bwMode="auto">
          <a:xfrm rot="16200000">
            <a:off x="3786602" y="1218043"/>
            <a:ext cx="1289041" cy="189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C:\Users\acikm\Downloads\171025903076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78223">
            <a:off x="6253044" y="3157011"/>
            <a:ext cx="1617894" cy="2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87000" y="-16678275"/>
            <a:ext cx="1620000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4" descr="171026955528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1710269555288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775388" y="2468976"/>
            <a:ext cx="1311467" cy="2259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35109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071538" y="1268760"/>
            <a:ext cx="6786610" cy="2160240"/>
          </a:xfrm>
          <a:prstGeom prst="rect">
            <a:avLst/>
          </a:prstGeom>
        </p:spPr>
        <p:txBody>
          <a:bodyPr anchor="t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lvl="0" algn="ctr" defTabSz="911755" eaLnBrk="0" hangingPunct="0"/>
            <a:endParaRPr lang="uk-UA" sz="3200" b="1" i="1" dirty="0">
              <a:solidFill>
                <a:srgbClr val="008000"/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lvl="0" algn="ctr" defTabSz="911755" eaLnBrk="0" hangingPunct="0"/>
            <a:r>
              <a:rPr lang="uk-UA" sz="3200" b="1" i="1" dirty="0" smtClean="0">
                <a:solidFill>
                  <a:srgbClr val="008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Будьте </a:t>
            </a:r>
            <a:r>
              <a:rPr lang="uk-UA" sz="3200" b="1" i="1" dirty="0">
                <a:solidFill>
                  <a:srgbClr val="008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самі шукачами, дослідниками. </a:t>
            </a:r>
          </a:p>
          <a:p>
            <a:pPr lvl="0" algn="ctr" defTabSz="911755" eaLnBrk="0" hangingPunct="0"/>
            <a:r>
              <a:rPr lang="uk-UA" sz="3200" b="1" i="1" dirty="0">
                <a:solidFill>
                  <a:srgbClr val="008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Якщо не буде вогника у вас, </a:t>
            </a:r>
          </a:p>
          <a:p>
            <a:pPr lvl="0" algn="ctr" defTabSz="911755" eaLnBrk="0" hangingPunct="0"/>
            <a:r>
              <a:rPr lang="uk-UA" sz="3200" b="1" i="1" dirty="0">
                <a:solidFill>
                  <a:srgbClr val="008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вам ніколи не запалити його в </a:t>
            </a:r>
            <a:r>
              <a:rPr lang="uk-UA" sz="3200" b="1" i="1" dirty="0" smtClean="0">
                <a:solidFill>
                  <a:srgbClr val="008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інших</a:t>
            </a:r>
            <a:endParaRPr lang="ru-RU" sz="2800" b="1" i="1" dirty="0">
              <a:ln w="50800"/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 Cyr" pitchFamily="18" charset="-52"/>
              <a:ea typeface="+mj-ea"/>
              <a:cs typeface="+mj-cs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835696" y="764704"/>
            <a:ext cx="5738083" cy="936104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Педагогічне</a:t>
            </a:r>
            <a:r>
              <a:rPr lang="ru-RU" sz="4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кредо</a:t>
            </a:r>
            <a:endParaRPr lang="ru-RU" sz="40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101600">
                  <a:srgbClr val="FFFF00">
                    <a:alpha val="6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5129">
            <a:off x="4873403" y="3429000"/>
            <a:ext cx="2818313" cy="2113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1683">
            <a:off x="1331640" y="3508247"/>
            <a:ext cx="2818313" cy="2113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3311194"/>
            <a:ext cx="646674" cy="6606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77" y="3429000"/>
            <a:ext cx="551713" cy="556900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187624" y="836712"/>
            <a:ext cx="6768752" cy="687610"/>
          </a:xfrm>
          <a:prstGeom prst="rect">
            <a:avLst/>
          </a:prstGeom>
        </p:spPr>
        <p:txBody>
          <a:bodyPr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b="1" i="1" spc="50" dirty="0" smtClean="0">
                <a:ln w="11430"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Методична проблема</a:t>
            </a:r>
            <a:endParaRPr lang="ru-RU" sz="4400" b="1" i="1" spc="50" dirty="0">
              <a:ln w="11430">
                <a:noFill/>
              </a:ln>
              <a:solidFill>
                <a:schemeClr val="accent2">
                  <a:lumMod val="75000"/>
                </a:schemeClr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28662" y="1214422"/>
            <a:ext cx="7027714" cy="3988519"/>
          </a:xfrm>
          <a:prstGeom prst="rect">
            <a:avLst/>
          </a:prstGeom>
        </p:spPr>
        <p:txBody>
          <a:bodyPr anchor="t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4400" b="1" dirty="0">
              <a:ln w="50800"/>
              <a:solidFill>
                <a:srgbClr val="0000FF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Monotype Corsiva" pitchFamily="66" charset="0"/>
              <a:ea typeface="+mj-ea"/>
              <a:cs typeface="+mj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87624" y="1916831"/>
            <a:ext cx="67687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cap="all" spc="200" dirty="0" smtClean="0">
                <a:ln w="28575">
                  <a:solidFill>
                    <a:srgbClr val="800000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latin typeface="Times New Roman" pitchFamily="18" charset="0"/>
                <a:cs typeface="Times New Roman" panose="02020603050405020304" pitchFamily="18" charset="0"/>
              </a:rPr>
              <a:t>Формування </a:t>
            </a:r>
            <a:r>
              <a:rPr lang="uk-UA" sz="3200" b="1" cap="all" spc="200" dirty="0">
                <a:ln w="28575">
                  <a:solidFill>
                    <a:srgbClr val="800000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ключових </a:t>
            </a:r>
            <a:r>
              <a:rPr lang="uk-UA" sz="3200" b="1" cap="all" spc="200" dirty="0" err="1">
                <a:ln w="28575">
                  <a:solidFill>
                    <a:srgbClr val="800000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компетентностей</a:t>
            </a:r>
            <a:r>
              <a:rPr lang="uk-UA" sz="3200" b="1" cap="all" spc="200" dirty="0">
                <a:ln w="28575">
                  <a:solidFill>
                    <a:srgbClr val="800000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b="1" cap="all" spc="200" dirty="0" smtClean="0">
                <a:ln w="28575">
                  <a:solidFill>
                    <a:srgbClr val="800000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здобувачів освіти                         </a:t>
            </a:r>
            <a:r>
              <a:rPr lang="uk-UA" sz="3200" b="1" cap="all" spc="200" dirty="0">
                <a:ln w="28575">
                  <a:solidFill>
                    <a:srgbClr val="800000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уроках </a:t>
            </a:r>
            <a:r>
              <a:rPr lang="uk-UA" sz="3200" b="1" cap="all" dirty="0">
                <a:ln w="22225">
                  <a:solidFill>
                    <a:srgbClr val="800000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                              мови  та  літератури</a:t>
            </a:r>
            <a:r>
              <a:rPr lang="uk-UA" sz="3200" b="1" cap="all" dirty="0">
                <a:ln w="22225">
                  <a:solidFill>
                    <a:srgbClr val="800000"/>
                  </a:solidFill>
                  <a:prstDash val="solid"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cap="all" spc="200" dirty="0">
              <a:ln w="28575">
                <a:solidFill>
                  <a:srgbClr val="800000"/>
                </a:solidFill>
                <a:prstDash val="solid"/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innerShdw blurRad="177800">
                  <a:srgbClr val="A5A5A5">
                    <a:lumMod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физика 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3998</TotalTime>
  <Words>1855</Words>
  <Application>Microsoft Office PowerPoint</Application>
  <PresentationFormat>Экран (4:3)</PresentationFormat>
  <Paragraphs>220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физика 1</vt:lpstr>
      <vt:lpstr>Презентация PowerPoint</vt:lpstr>
      <vt:lpstr> Портфоліо вчителя української мови та літератури </vt:lpstr>
      <vt:lpstr>Презентация PowerPoint</vt:lpstr>
      <vt:lpstr>Мій  педагогічний шлях</vt:lpstr>
      <vt:lpstr>Презентация PowerPoint</vt:lpstr>
      <vt:lpstr>Презентация PowerPoint</vt:lpstr>
      <vt:lpstr>Курси підвищення кваліфікації</vt:lpstr>
      <vt:lpstr>Педагогічне кредо</vt:lpstr>
      <vt:lpstr>Презентация PowerPoint</vt:lpstr>
      <vt:lpstr>    ОРІЄНТИРОМ для мене  є ПРОФЕСІЙНИЙ  СТАНДАРТ  затверджений наказом Міністерства економіки України  23.12.2020 № 2726 </vt:lpstr>
      <vt:lpstr>Презентация PowerPoint</vt:lpstr>
      <vt:lpstr>   15   компетентностей  вчителя   на  уроках  української  мови  та  літератури</vt:lpstr>
      <vt:lpstr>   15   компетентностей  вчителя   на  уроках  української  мови  та  літератури</vt:lpstr>
      <vt:lpstr>   15   компетентностей  вчителя   на  уроках  української  мови  та  літератури</vt:lpstr>
      <vt:lpstr>15   компетентностей  вчителя   на  уроках  української  мови  та  літератури</vt:lpstr>
      <vt:lpstr>   15   компетентностей  вчителя   на  уроках  української  мови  та  літератури</vt:lpstr>
      <vt:lpstr>   15   компетентностей  вчителя   на  уроках  української  мови  та  літератури</vt:lpstr>
      <vt:lpstr>   15   компетентностей  вчителя   на  уроках  української  мови  та  літератури</vt:lpstr>
      <vt:lpstr>   15   компетентностей  вчителя   на  уроках  української  мови  та  літератури</vt:lpstr>
      <vt:lpstr>   15   компетентностей  вчителя   на  уроках  української  мови  та  літератури</vt:lpstr>
      <vt:lpstr>   15   компетентностей  вчителя   на  уроках  української  мови  та  літератури</vt:lpstr>
      <vt:lpstr>   15   компетентностей  вчителя   на  уроках  української  мови  та  літератури</vt:lpstr>
      <vt:lpstr>   15   компетентностей  вчителя   на  уроках  української  мови  та  літератури</vt:lpstr>
      <vt:lpstr>Презентация PowerPoint</vt:lpstr>
      <vt:lpstr>   15   компетентностей  вчителя   на  уроках  української  мови  та  літератури</vt:lpstr>
      <vt:lpstr>   15   компетентностей  вчителя   на  уроках  української  мови  та  літератури</vt:lpstr>
      <vt:lpstr>   15   компетентностей  вчителя   на  уроках  української  мови  та  літератури</vt:lpstr>
      <vt:lpstr> НА УРОКАХ ВИКОРИСТОВУЮ:</vt:lpstr>
      <vt:lpstr> Нестандартні заняття</vt:lpstr>
      <vt:lpstr>Презентация PowerPoint</vt:lpstr>
      <vt:lpstr>Презентация PowerPoint</vt:lpstr>
      <vt:lpstr> Конкурс читців творів Т.Г.Шевченка 2022 </vt:lpstr>
      <vt:lpstr>Конкурс читців творів Лесі Українки 2024 </vt:lpstr>
      <vt:lpstr> ІІ Всеукраїнський конкурс дитячо-юнацької творчості до Дня захисників та захисниць України «Перемога»</vt:lpstr>
      <vt:lpstr>    Всеукраїнський родинний конкурс  «Хліб – найбільший скарб»  (обласний етап) </vt:lpstr>
      <vt:lpstr>Всеукраїнський родинний конкурс  «Хліб – найбільший скарб»  Номінація «Український вишитий рушник» </vt:lpstr>
      <vt:lpstr>  Міжнародний дистанційний конкурс з української мови та літератури «Брейн-ринг 2023 – Осіння сесія» </vt:lpstr>
      <vt:lpstr>   Марафон з української мови  </vt:lpstr>
      <vt:lpstr>  Конкурс читців творів  Тараса Шевченка у 6 класі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Comp</dc:creator>
  <cp:lastModifiedBy>Михайло Яцик</cp:lastModifiedBy>
  <cp:revision>342</cp:revision>
  <dcterms:created xsi:type="dcterms:W3CDTF">2011-07-29T16:53:57Z</dcterms:created>
  <dcterms:modified xsi:type="dcterms:W3CDTF">2024-03-26T11:16:10Z</dcterms:modified>
</cp:coreProperties>
</file>