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chemeClr val="tx1"/>
                </a:solidFill>
                <a:latin typeface="Chancery Uralic"/>
                <a:cs typeface="Chancery Ur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chemeClr val="tx1"/>
                </a:solidFill>
                <a:latin typeface="Chancery Uralic"/>
                <a:cs typeface="Chancery Ur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707" y="212153"/>
            <a:ext cx="7401559" cy="829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0380" y="1212786"/>
            <a:ext cx="8143239" cy="173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chemeClr val="tx1"/>
                </a:solidFill>
                <a:latin typeface="Chancery Uralic"/>
                <a:cs typeface="Chancery Ur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885567" y="2304923"/>
            <a:ext cx="5530215" cy="481965"/>
            <a:chOff x="2885567" y="2304923"/>
            <a:chExt cx="5530215" cy="4819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7980" y="2308860"/>
              <a:ext cx="5527294" cy="4777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5567" y="2304923"/>
              <a:ext cx="5502020" cy="45643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578986" y="2877185"/>
            <a:ext cx="1100455" cy="402590"/>
            <a:chOff x="3578986" y="2877185"/>
            <a:chExt cx="1100455" cy="40259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1399" y="2880360"/>
              <a:ext cx="1097534" cy="39903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8986" y="2877185"/>
              <a:ext cx="1072133" cy="37693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754626" y="2797682"/>
            <a:ext cx="2974975" cy="410845"/>
            <a:chOff x="4754626" y="2797682"/>
            <a:chExt cx="2974975" cy="41084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7420" y="2801632"/>
              <a:ext cx="2972054" cy="4066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4626" y="2797682"/>
              <a:ext cx="2948685" cy="38493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570729" y="3368675"/>
            <a:ext cx="2188845" cy="406400"/>
            <a:chOff x="4570729" y="3368675"/>
            <a:chExt cx="2188845" cy="40640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4539" y="3373132"/>
              <a:ext cx="2184654" cy="40156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0729" y="3368675"/>
              <a:ext cx="2160777" cy="380746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990466" y="3861434"/>
            <a:ext cx="1283335" cy="335280"/>
            <a:chOff x="3990466" y="3861434"/>
            <a:chExt cx="1283335" cy="335280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92879" y="3865867"/>
              <a:ext cx="1280414" cy="33046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90466" y="3861434"/>
              <a:ext cx="1256664" cy="309245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388609" y="3861434"/>
            <a:ext cx="1934845" cy="335280"/>
            <a:chOff x="5388609" y="3861434"/>
            <a:chExt cx="1934845" cy="335280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92419" y="3865867"/>
              <a:ext cx="1930653" cy="33046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88609" y="3861434"/>
              <a:ext cx="1908937" cy="309245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6549008" y="4613275"/>
            <a:ext cx="1454785" cy="261620"/>
            <a:chOff x="6549008" y="4613275"/>
            <a:chExt cx="1454785" cy="261620"/>
          </a:xfrm>
        </p:grpSpPr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53199" y="4617707"/>
              <a:ext cx="1450594" cy="25680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49008" y="4613275"/>
              <a:ext cx="1428114" cy="234696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89760" y="0"/>
            <a:ext cx="5773420" cy="207772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2966718"/>
            <a:ext cx="4041140" cy="3802379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72200" y="4196333"/>
            <a:ext cx="2262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894" y="111442"/>
            <a:ext cx="7935912" cy="748474"/>
          </a:xfrm>
          <a:prstGeom prst="rect">
            <a:avLst/>
          </a:prstGeom>
        </p:spPr>
        <p:txBody>
          <a:bodyPr vert="horz" wrap="square" lIns="0" tIns="192595" rIns="0" bIns="0" rtlCol="0">
            <a:spAutoFit/>
          </a:bodyPr>
          <a:lstStyle/>
          <a:p>
            <a:pPr marL="502284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Самооборона,</a:t>
            </a:r>
            <a:r>
              <a:rPr spc="-160" dirty="0"/>
              <a:t> </a:t>
            </a:r>
            <a:r>
              <a:rPr spc="-50" dirty="0"/>
              <a:t>«укропи»,</a:t>
            </a:r>
            <a:r>
              <a:rPr spc="-165" dirty="0"/>
              <a:t> </a:t>
            </a:r>
            <a:r>
              <a:rPr spc="-10" dirty="0"/>
              <a:t>кіборги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14894" y="960627"/>
            <a:ext cx="8143239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 marR="10922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Сучасні</a:t>
            </a:r>
            <a:r>
              <a:rPr spc="-20" dirty="0"/>
              <a:t> </a:t>
            </a:r>
            <a:r>
              <a:rPr spc="-85" dirty="0"/>
              <a:t>українські</a:t>
            </a:r>
            <a:r>
              <a:rPr spc="-10" dirty="0"/>
              <a:t> </a:t>
            </a:r>
            <a:r>
              <a:rPr spc="-195" dirty="0"/>
              <a:t>воїни</a:t>
            </a:r>
            <a:r>
              <a:rPr spc="2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це знову</a:t>
            </a:r>
            <a:r>
              <a:rPr spc="10" dirty="0"/>
              <a:t> </a:t>
            </a:r>
            <a:r>
              <a:rPr dirty="0"/>
              <a:t>ті,</a:t>
            </a:r>
            <a:r>
              <a:rPr spc="-15" dirty="0"/>
              <a:t> </a:t>
            </a:r>
            <a:r>
              <a:rPr dirty="0"/>
              <a:t>хто</a:t>
            </a:r>
            <a:r>
              <a:rPr spc="-20" dirty="0"/>
              <a:t> </a:t>
            </a:r>
            <a:r>
              <a:rPr spc="55" dirty="0"/>
              <a:t>взявся</a:t>
            </a:r>
            <a:r>
              <a:rPr spc="30" dirty="0"/>
              <a:t> </a:t>
            </a:r>
            <a:r>
              <a:rPr spc="50" dirty="0"/>
              <a:t>за</a:t>
            </a:r>
            <a:r>
              <a:rPr spc="-5" dirty="0"/>
              <a:t> </a:t>
            </a:r>
            <a:r>
              <a:rPr spc="-10" dirty="0"/>
              <a:t>зброю,</a:t>
            </a:r>
            <a:r>
              <a:rPr i="1" spc="-10" dirty="0"/>
              <a:t> </a:t>
            </a:r>
            <a:r>
              <a:rPr i="1" dirty="0"/>
              <a:t>щоб захистити</a:t>
            </a:r>
            <a:r>
              <a:rPr i="1" spc="-15" dirty="0"/>
              <a:t> </a:t>
            </a:r>
            <a:r>
              <a:rPr i="1" spc="-75" dirty="0"/>
              <a:t>державу.</a:t>
            </a:r>
            <a:r>
              <a:rPr i="1" spc="-10" dirty="0"/>
              <a:t> </a:t>
            </a:r>
            <a:r>
              <a:rPr i="1" spc="-605" dirty="0"/>
              <a:t>Їх</a:t>
            </a:r>
            <a:r>
              <a:rPr i="1" dirty="0"/>
              <a:t> називають</a:t>
            </a:r>
            <a:r>
              <a:rPr i="1" spc="10" dirty="0"/>
              <a:t> </a:t>
            </a:r>
            <a:r>
              <a:rPr i="1" spc="-114" dirty="0"/>
              <a:t>воїнами</a:t>
            </a:r>
            <a:r>
              <a:rPr i="1" spc="10" dirty="0"/>
              <a:t> </a:t>
            </a:r>
            <a:r>
              <a:rPr i="1" spc="-10" dirty="0"/>
              <a:t>світла,</a:t>
            </a:r>
            <a:r>
              <a:rPr i="1" spc="-35" dirty="0"/>
              <a:t> </a:t>
            </a:r>
            <a:r>
              <a:rPr i="1" spc="-25" dirty="0"/>
              <a:t>бо</a:t>
            </a:r>
          </a:p>
          <a:p>
            <a:pPr marL="10160" marR="5080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вони</a:t>
            </a:r>
            <a:r>
              <a:rPr spc="-15" dirty="0"/>
              <a:t> </a:t>
            </a:r>
            <a:r>
              <a:rPr spc="-10" dirty="0"/>
              <a:t>світлі</a:t>
            </a:r>
            <a:r>
              <a:rPr spc="-35" dirty="0"/>
              <a:t> </a:t>
            </a:r>
            <a:r>
              <a:rPr dirty="0"/>
              <a:t>і</a:t>
            </a:r>
            <a:r>
              <a:rPr spc="-30" dirty="0"/>
              <a:t> </a:t>
            </a:r>
            <a:r>
              <a:rPr dirty="0"/>
              <a:t>воюють </a:t>
            </a:r>
            <a:r>
              <a:rPr spc="50" dirty="0"/>
              <a:t>за</a:t>
            </a:r>
            <a:r>
              <a:rPr spc="-20" dirty="0"/>
              <a:t> </a:t>
            </a:r>
            <a:r>
              <a:rPr dirty="0"/>
              <a:t>правду.</a:t>
            </a:r>
            <a:r>
              <a:rPr spc="-25" dirty="0"/>
              <a:t> </a:t>
            </a:r>
            <a:r>
              <a:rPr dirty="0"/>
              <a:t>Вони</a:t>
            </a:r>
            <a:r>
              <a:rPr spc="-30" dirty="0"/>
              <a:t> </a:t>
            </a:r>
            <a:r>
              <a:rPr dirty="0"/>
              <a:t>сильні,</a:t>
            </a:r>
            <a:r>
              <a:rPr spc="-20" dirty="0"/>
              <a:t> </a:t>
            </a:r>
            <a:r>
              <a:rPr spc="55" dirty="0"/>
              <a:t>як</a:t>
            </a:r>
            <a:r>
              <a:rPr spc="-15" dirty="0"/>
              <a:t> </a:t>
            </a:r>
            <a:r>
              <a:rPr dirty="0"/>
              <a:t>ніколи.</a:t>
            </a:r>
            <a:r>
              <a:rPr spc="-25" dirty="0"/>
              <a:t> </a:t>
            </a:r>
            <a:r>
              <a:rPr spc="-20" dirty="0"/>
              <a:t>Вони</a:t>
            </a:r>
            <a:r>
              <a:rPr i="1" spc="-20" dirty="0"/>
              <a:t> </a:t>
            </a:r>
            <a:r>
              <a:rPr i="1" spc="-35" dirty="0"/>
              <a:t>продовжують</a:t>
            </a:r>
            <a:r>
              <a:rPr i="1" spc="45" dirty="0"/>
              <a:t> </a:t>
            </a:r>
            <a:r>
              <a:rPr i="1" dirty="0"/>
              <a:t>боротись,</a:t>
            </a:r>
            <a:r>
              <a:rPr i="1" spc="15" dirty="0"/>
              <a:t> </a:t>
            </a:r>
            <a:r>
              <a:rPr i="1" dirty="0"/>
              <a:t>бо</a:t>
            </a:r>
            <a:r>
              <a:rPr i="1" spc="-5" dirty="0"/>
              <a:t> </a:t>
            </a:r>
            <a:r>
              <a:rPr i="1" spc="55" dirty="0"/>
              <a:t>ми</a:t>
            </a:r>
            <a:r>
              <a:rPr i="1" spc="10" dirty="0"/>
              <a:t> </a:t>
            </a:r>
            <a:r>
              <a:rPr i="1" spc="50" dirty="0"/>
              <a:t>мусимо</a:t>
            </a:r>
            <a:r>
              <a:rPr i="1" spc="45" dirty="0"/>
              <a:t> </a:t>
            </a:r>
            <a:r>
              <a:rPr i="1" spc="-10" dirty="0"/>
              <a:t>перемогти!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895600"/>
            <a:ext cx="7360918" cy="39623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24840" y="1242060"/>
            <a:ext cx="2446020" cy="985519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endParaRPr sz="2000">
              <a:latin typeface="Times New Roman"/>
              <a:cs typeface="Times New Roman"/>
            </a:endParaRPr>
          </a:p>
          <a:p>
            <a:pPr marL="207010">
              <a:lnSpc>
                <a:spcPct val="100000"/>
              </a:lnSpc>
            </a:pPr>
            <a:r>
              <a:rPr sz="2000" b="1" spc="-150" dirty="0">
                <a:latin typeface="Arial"/>
                <a:cs typeface="Arial"/>
              </a:rPr>
              <a:t>Козацька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Покрова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4840" y="2214879"/>
            <a:ext cx="2446020" cy="2824480"/>
            <a:chOff x="624840" y="2214879"/>
            <a:chExt cx="2446020" cy="2824480"/>
          </a:xfrm>
        </p:grpSpPr>
        <p:sp>
          <p:nvSpPr>
            <p:cNvPr id="7" name="object 7"/>
            <p:cNvSpPr/>
            <p:nvPr/>
          </p:nvSpPr>
          <p:spPr>
            <a:xfrm>
              <a:off x="631190" y="2221229"/>
              <a:ext cx="2433320" cy="2811780"/>
            </a:xfrm>
            <a:custGeom>
              <a:avLst/>
              <a:gdLst/>
              <a:ahLst/>
              <a:cxnLst/>
              <a:rect l="l" t="t" r="r" b="b"/>
              <a:pathLst>
                <a:path w="2433320" h="2811779">
                  <a:moveTo>
                    <a:pt x="2433320" y="0"/>
                  </a:moveTo>
                  <a:lnTo>
                    <a:pt x="0" y="0"/>
                  </a:lnTo>
                  <a:lnTo>
                    <a:pt x="0" y="2811780"/>
                  </a:lnTo>
                  <a:lnTo>
                    <a:pt x="2433320" y="2811780"/>
                  </a:lnTo>
                  <a:lnTo>
                    <a:pt x="2433320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1190" y="2221229"/>
              <a:ext cx="2433320" cy="2811780"/>
            </a:xfrm>
            <a:custGeom>
              <a:avLst/>
              <a:gdLst/>
              <a:ahLst/>
              <a:cxnLst/>
              <a:rect l="l" t="t" r="r" b="b"/>
              <a:pathLst>
                <a:path w="2433320" h="2811779">
                  <a:moveTo>
                    <a:pt x="0" y="2811780"/>
                  </a:moveTo>
                  <a:lnTo>
                    <a:pt x="2433320" y="2811780"/>
                  </a:lnTo>
                  <a:lnTo>
                    <a:pt x="2433320" y="0"/>
                  </a:lnTo>
                  <a:lnTo>
                    <a:pt x="0" y="0"/>
                  </a:lnTo>
                  <a:lnTo>
                    <a:pt x="0" y="2811780"/>
                  </a:lnTo>
                  <a:close/>
                </a:path>
              </a:pathLst>
            </a:custGeom>
            <a:ln w="1270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4840" y="2271331"/>
            <a:ext cx="2446020" cy="144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 marR="26670" indent="-227965" algn="ctr">
              <a:lnSpc>
                <a:spcPts val="2300"/>
              </a:lnSpc>
              <a:spcBef>
                <a:spcPts val="100"/>
              </a:spcBef>
              <a:buChar char="•"/>
              <a:tabLst>
                <a:tab pos="227965" algn="l"/>
              </a:tabLst>
            </a:pPr>
            <a:r>
              <a:rPr sz="2000" spc="-25" dirty="0">
                <a:latin typeface="Times New Roman"/>
                <a:cs typeface="Times New Roman"/>
              </a:rPr>
              <a:t>Козаки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настільки</a:t>
            </a:r>
            <a:endParaRPr sz="2000">
              <a:latin typeface="Times New Roman"/>
              <a:cs typeface="Times New Roman"/>
            </a:endParaRPr>
          </a:p>
          <a:p>
            <a:pPr marL="598170" marR="396240" algn="ctr">
              <a:lnSpc>
                <a:spcPct val="917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вірили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силу </a:t>
            </a:r>
            <a:r>
              <a:rPr sz="2000" spc="-10" dirty="0">
                <a:latin typeface="Times New Roman"/>
                <a:cs typeface="Times New Roman"/>
              </a:rPr>
              <a:t>Покрови Пресвятої Богородиці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8520" y="1242060"/>
            <a:ext cx="2446020" cy="985519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169545" rIns="0" bIns="0" rtlCol="0">
            <a:spAutoFit/>
          </a:bodyPr>
          <a:lstStyle/>
          <a:p>
            <a:pPr algn="ctr">
              <a:lnSpc>
                <a:spcPts val="2300"/>
              </a:lnSpc>
              <a:spcBef>
                <a:spcPts val="1335"/>
              </a:spcBef>
            </a:pPr>
            <a:r>
              <a:rPr sz="2000" b="1" spc="-160" dirty="0">
                <a:latin typeface="Arial"/>
                <a:cs typeface="Arial"/>
              </a:rPr>
              <a:t>День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55" dirty="0">
                <a:latin typeface="Arial"/>
                <a:cs typeface="Arial"/>
              </a:rPr>
              <a:t>утворення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00"/>
              </a:lnSpc>
            </a:pPr>
            <a:r>
              <a:rPr sz="2000" b="1" spc="-25" dirty="0">
                <a:latin typeface="Arial"/>
                <a:cs typeface="Arial"/>
              </a:rPr>
              <a:t>УПА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98520" y="2214879"/>
            <a:ext cx="2446020" cy="2824480"/>
            <a:chOff x="3398520" y="2214879"/>
            <a:chExt cx="2446020" cy="2824480"/>
          </a:xfrm>
        </p:grpSpPr>
        <p:sp>
          <p:nvSpPr>
            <p:cNvPr id="12" name="object 12"/>
            <p:cNvSpPr/>
            <p:nvPr/>
          </p:nvSpPr>
          <p:spPr>
            <a:xfrm>
              <a:off x="3404870" y="2221229"/>
              <a:ext cx="2433320" cy="2811780"/>
            </a:xfrm>
            <a:custGeom>
              <a:avLst/>
              <a:gdLst/>
              <a:ahLst/>
              <a:cxnLst/>
              <a:rect l="l" t="t" r="r" b="b"/>
              <a:pathLst>
                <a:path w="2433320" h="2811779">
                  <a:moveTo>
                    <a:pt x="2433320" y="0"/>
                  </a:moveTo>
                  <a:lnTo>
                    <a:pt x="0" y="0"/>
                  </a:lnTo>
                  <a:lnTo>
                    <a:pt x="0" y="2811780"/>
                  </a:lnTo>
                  <a:lnTo>
                    <a:pt x="2433320" y="2811780"/>
                  </a:lnTo>
                  <a:lnTo>
                    <a:pt x="2433320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04870" y="2221229"/>
              <a:ext cx="2433320" cy="2811780"/>
            </a:xfrm>
            <a:custGeom>
              <a:avLst/>
              <a:gdLst/>
              <a:ahLst/>
              <a:cxnLst/>
              <a:rect l="l" t="t" r="r" b="b"/>
              <a:pathLst>
                <a:path w="2433320" h="2811779">
                  <a:moveTo>
                    <a:pt x="0" y="2811780"/>
                  </a:moveTo>
                  <a:lnTo>
                    <a:pt x="2433320" y="2811780"/>
                  </a:lnTo>
                  <a:lnTo>
                    <a:pt x="2433320" y="0"/>
                  </a:lnTo>
                  <a:lnTo>
                    <a:pt x="0" y="0"/>
                  </a:lnTo>
                  <a:lnTo>
                    <a:pt x="0" y="2811780"/>
                  </a:lnTo>
                  <a:close/>
                </a:path>
              </a:pathLst>
            </a:custGeom>
            <a:ln w="1270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98520" y="2271331"/>
            <a:ext cx="2446020" cy="172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7695" indent="-227965">
              <a:lnSpc>
                <a:spcPts val="2300"/>
              </a:lnSpc>
              <a:spcBef>
                <a:spcPts val="100"/>
              </a:spcBef>
              <a:buChar char="•"/>
              <a:tabLst>
                <a:tab pos="607695" algn="l"/>
              </a:tabLst>
            </a:pPr>
            <a:r>
              <a:rPr sz="2000" spc="-65" dirty="0">
                <a:latin typeface="Times New Roman"/>
                <a:cs typeface="Times New Roman"/>
              </a:rPr>
              <a:t>На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Покрову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у</a:t>
            </a:r>
            <a:endParaRPr sz="2000" dirty="0">
              <a:latin typeface="Times New Roman"/>
              <a:cs typeface="Times New Roman"/>
            </a:endParaRPr>
          </a:p>
          <a:p>
            <a:pPr marL="664210" marR="322580" indent="-142240">
              <a:lnSpc>
                <a:spcPct val="917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1942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році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було </a:t>
            </a:r>
            <a:r>
              <a:rPr sz="2000" spc="-10" dirty="0">
                <a:latin typeface="Times New Roman"/>
                <a:cs typeface="Times New Roman"/>
              </a:rPr>
              <a:t>утворено Українську повстанську</a:t>
            </a:r>
            <a:endParaRPr sz="2000" dirty="0">
              <a:latin typeface="Times New Roman"/>
              <a:cs typeface="Times New Roman"/>
            </a:endParaRPr>
          </a:p>
          <a:p>
            <a:pPr marL="984250">
              <a:lnSpc>
                <a:spcPts val="2180"/>
              </a:lnSpc>
            </a:pPr>
            <a:r>
              <a:rPr sz="2000" spc="-10" dirty="0">
                <a:latin typeface="Times New Roman"/>
                <a:cs typeface="Times New Roman"/>
              </a:rPr>
              <a:t>армію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72200" y="1242060"/>
            <a:ext cx="2443480" cy="985519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169545" rIns="0" bIns="0" rtlCol="0">
            <a:spAutoFit/>
          </a:bodyPr>
          <a:lstStyle/>
          <a:p>
            <a:pPr marL="290830">
              <a:lnSpc>
                <a:spcPts val="2300"/>
              </a:lnSpc>
              <a:spcBef>
                <a:spcPts val="1335"/>
              </a:spcBef>
            </a:pPr>
            <a:r>
              <a:rPr sz="2000" b="1" spc="-160" dirty="0">
                <a:latin typeface="Arial"/>
                <a:cs typeface="Arial"/>
              </a:rPr>
              <a:t>День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55" dirty="0">
                <a:latin typeface="Arial"/>
                <a:cs typeface="Arial"/>
              </a:rPr>
              <a:t>захисника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і</a:t>
            </a:r>
            <a:endParaRPr sz="2000">
              <a:latin typeface="Arial"/>
              <a:cs typeface="Arial"/>
            </a:endParaRPr>
          </a:p>
          <a:p>
            <a:pPr marL="189230">
              <a:lnSpc>
                <a:spcPts val="2300"/>
              </a:lnSpc>
            </a:pPr>
            <a:r>
              <a:rPr sz="2000" b="1" spc="-175" dirty="0">
                <a:latin typeface="Arial"/>
                <a:cs typeface="Arial"/>
              </a:rPr>
              <a:t>захисниць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України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72200" y="2214879"/>
            <a:ext cx="2443480" cy="2824480"/>
            <a:chOff x="6172200" y="2214879"/>
            <a:chExt cx="2443480" cy="2824480"/>
          </a:xfrm>
        </p:grpSpPr>
        <p:sp>
          <p:nvSpPr>
            <p:cNvPr id="17" name="object 17"/>
            <p:cNvSpPr/>
            <p:nvPr/>
          </p:nvSpPr>
          <p:spPr>
            <a:xfrm>
              <a:off x="6178550" y="2221229"/>
              <a:ext cx="2430780" cy="2811780"/>
            </a:xfrm>
            <a:custGeom>
              <a:avLst/>
              <a:gdLst/>
              <a:ahLst/>
              <a:cxnLst/>
              <a:rect l="l" t="t" r="r" b="b"/>
              <a:pathLst>
                <a:path w="2430779" h="2811779">
                  <a:moveTo>
                    <a:pt x="2430779" y="0"/>
                  </a:moveTo>
                  <a:lnTo>
                    <a:pt x="0" y="0"/>
                  </a:lnTo>
                  <a:lnTo>
                    <a:pt x="0" y="2811780"/>
                  </a:lnTo>
                  <a:lnTo>
                    <a:pt x="2430779" y="2811780"/>
                  </a:lnTo>
                  <a:lnTo>
                    <a:pt x="2430779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78550" y="2221229"/>
              <a:ext cx="2430780" cy="2811780"/>
            </a:xfrm>
            <a:custGeom>
              <a:avLst/>
              <a:gdLst/>
              <a:ahLst/>
              <a:cxnLst/>
              <a:rect l="l" t="t" r="r" b="b"/>
              <a:pathLst>
                <a:path w="2430779" h="2811779">
                  <a:moveTo>
                    <a:pt x="0" y="2811780"/>
                  </a:moveTo>
                  <a:lnTo>
                    <a:pt x="2430779" y="2811780"/>
                  </a:lnTo>
                  <a:lnTo>
                    <a:pt x="2430779" y="0"/>
                  </a:lnTo>
                  <a:lnTo>
                    <a:pt x="0" y="0"/>
                  </a:lnTo>
                  <a:lnTo>
                    <a:pt x="0" y="2811780"/>
                  </a:lnTo>
                  <a:close/>
                </a:path>
              </a:pathLst>
            </a:custGeom>
            <a:ln w="1270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172200" y="2271331"/>
            <a:ext cx="2443480" cy="22853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77190" marR="173355" indent="316865">
              <a:lnSpc>
                <a:spcPct val="91700"/>
              </a:lnSpc>
              <a:spcBef>
                <a:spcPts val="300"/>
              </a:spcBef>
              <a:buChar char="•"/>
              <a:tabLst>
                <a:tab pos="694055" algn="l"/>
              </a:tabLst>
            </a:pP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2014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року </a:t>
            </a:r>
            <a:r>
              <a:rPr sz="2000" dirty="0">
                <a:latin typeface="Times New Roman"/>
                <a:cs typeface="Times New Roman"/>
              </a:rPr>
              <a:t>указом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Президен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України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Петра</a:t>
            </a:r>
            <a:endParaRPr sz="2000">
              <a:latin typeface="Times New Roman"/>
              <a:cs typeface="Times New Roman"/>
            </a:endParaRPr>
          </a:p>
          <a:p>
            <a:pPr marL="377190" marR="175895" indent="-635" algn="ctr">
              <a:lnSpc>
                <a:spcPct val="914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Порошенка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на </a:t>
            </a:r>
            <a:r>
              <a:rPr sz="2000" spc="-20" dirty="0">
                <a:latin typeface="Times New Roman"/>
                <a:cs typeface="Times New Roman"/>
              </a:rPr>
              <a:t>свято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Покрови </a:t>
            </a:r>
            <a:r>
              <a:rPr sz="2000" dirty="0">
                <a:latin typeface="Times New Roman"/>
                <a:cs typeface="Times New Roman"/>
              </a:rPr>
              <a:t>призначено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День </a:t>
            </a:r>
            <a:r>
              <a:rPr sz="2000" spc="-10" dirty="0">
                <a:latin typeface="Times New Roman"/>
                <a:cs typeface="Times New Roman"/>
              </a:rPr>
              <a:t>захисника</a:t>
            </a:r>
            <a:endParaRPr sz="2000">
              <a:latin typeface="Times New Roman"/>
              <a:cs typeface="Times New Roman"/>
            </a:endParaRPr>
          </a:p>
          <a:p>
            <a:pPr marL="193675" algn="ctr">
              <a:lnSpc>
                <a:spcPts val="2200"/>
              </a:lnSpc>
            </a:pPr>
            <a:r>
              <a:rPr sz="2000" spc="-10" dirty="0">
                <a:latin typeface="Times New Roman"/>
                <a:cs typeface="Times New Roman"/>
              </a:rPr>
              <a:t>України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0480" y="4094479"/>
            <a:ext cx="6268720" cy="260096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889115" y="24228"/>
            <a:ext cx="326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 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жовтня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1866" y="1966848"/>
            <a:ext cx="7289800" cy="353695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087120" marR="1084580" algn="ctr">
              <a:lnSpc>
                <a:spcPts val="3879"/>
              </a:lnSpc>
              <a:spcBef>
                <a:spcPts val="595"/>
              </a:spcBef>
            </a:pPr>
            <a:r>
              <a:rPr sz="3600" i="1" spc="-35" dirty="0">
                <a:latin typeface="Times New Roman"/>
                <a:cs typeface="Times New Roman"/>
              </a:rPr>
              <a:t>«Ой</a:t>
            </a:r>
            <a:r>
              <a:rPr sz="3600" i="1" spc="-60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Times New Roman"/>
                <a:cs typeface="Times New Roman"/>
              </a:rPr>
              <a:t>у</a:t>
            </a:r>
            <a:r>
              <a:rPr sz="3600" i="1" spc="-65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Times New Roman"/>
                <a:cs typeface="Times New Roman"/>
              </a:rPr>
              <a:t>лузі</a:t>
            </a:r>
            <a:r>
              <a:rPr sz="3600" i="1" spc="-65" dirty="0">
                <a:latin typeface="Times New Roman"/>
                <a:cs typeface="Times New Roman"/>
              </a:rPr>
              <a:t> </a:t>
            </a:r>
            <a:r>
              <a:rPr sz="3600" i="1" spc="60" dirty="0">
                <a:latin typeface="Times New Roman"/>
                <a:cs typeface="Times New Roman"/>
              </a:rPr>
              <a:t>червона</a:t>
            </a:r>
            <a:r>
              <a:rPr sz="3600" i="1" spc="-30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калина </a:t>
            </a:r>
            <a:r>
              <a:rPr sz="3600" i="1" spc="-10" dirty="0">
                <a:latin typeface="Times New Roman"/>
                <a:cs typeface="Times New Roman"/>
              </a:rPr>
              <a:t>Похилилася.</a:t>
            </a:r>
            <a:endParaRPr sz="3600">
              <a:latin typeface="Times New Roman"/>
              <a:cs typeface="Times New Roman"/>
            </a:endParaRPr>
          </a:p>
          <a:p>
            <a:pPr marL="873760" marR="868680" algn="ctr">
              <a:lnSpc>
                <a:spcPts val="3879"/>
              </a:lnSpc>
              <a:spcBef>
                <a:spcPts val="25"/>
              </a:spcBef>
            </a:pPr>
            <a:r>
              <a:rPr sz="3600" i="1" spc="-60" dirty="0">
                <a:latin typeface="Times New Roman"/>
                <a:cs typeface="Times New Roman"/>
              </a:rPr>
              <a:t>Чогось</a:t>
            </a:r>
            <a:r>
              <a:rPr sz="3600" i="1" spc="-90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наша</a:t>
            </a:r>
            <a:r>
              <a:rPr sz="3600" i="1" spc="-105" dirty="0">
                <a:latin typeface="Times New Roman"/>
                <a:cs typeface="Times New Roman"/>
              </a:rPr>
              <a:t> </a:t>
            </a:r>
            <a:r>
              <a:rPr sz="3600" i="1" spc="80" dirty="0">
                <a:latin typeface="Times New Roman"/>
                <a:cs typeface="Times New Roman"/>
              </a:rPr>
              <a:t>славна</a:t>
            </a:r>
            <a:r>
              <a:rPr sz="3600" i="1" spc="-95" dirty="0">
                <a:latin typeface="Times New Roman"/>
                <a:cs typeface="Times New Roman"/>
              </a:rPr>
              <a:t> </a:t>
            </a:r>
            <a:r>
              <a:rPr sz="3600" i="1" spc="-65" dirty="0">
                <a:latin typeface="Times New Roman"/>
                <a:cs typeface="Times New Roman"/>
              </a:rPr>
              <a:t>Україна </a:t>
            </a:r>
            <a:r>
              <a:rPr sz="3600" i="1" spc="-10" dirty="0">
                <a:latin typeface="Times New Roman"/>
                <a:cs typeface="Times New Roman"/>
              </a:rPr>
              <a:t>Зажурилася.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ts val="3620"/>
              </a:lnSpc>
            </a:pPr>
            <a:r>
              <a:rPr sz="3600" i="1" dirty="0">
                <a:latin typeface="Times New Roman"/>
                <a:cs typeface="Times New Roman"/>
              </a:rPr>
              <a:t>А</a:t>
            </a:r>
            <a:r>
              <a:rPr sz="3600" i="1" spc="-100" dirty="0">
                <a:latin typeface="Times New Roman"/>
                <a:cs typeface="Times New Roman"/>
              </a:rPr>
              <a:t> </a:t>
            </a:r>
            <a:r>
              <a:rPr sz="3600" i="1" spc="75" dirty="0">
                <a:latin typeface="Times New Roman"/>
                <a:cs typeface="Times New Roman"/>
              </a:rPr>
              <a:t>ми</a:t>
            </a:r>
            <a:r>
              <a:rPr sz="3600" i="1" spc="-100" dirty="0">
                <a:latin typeface="Times New Roman"/>
                <a:cs typeface="Times New Roman"/>
              </a:rPr>
              <a:t> </a:t>
            </a:r>
            <a:r>
              <a:rPr sz="3600" i="1" spc="85" dirty="0">
                <a:latin typeface="Times New Roman"/>
                <a:cs typeface="Times New Roman"/>
              </a:rPr>
              <a:t>тую</a:t>
            </a:r>
            <a:r>
              <a:rPr sz="3600" i="1" spc="-95" dirty="0">
                <a:latin typeface="Times New Roman"/>
                <a:cs typeface="Times New Roman"/>
              </a:rPr>
              <a:t> </a:t>
            </a:r>
            <a:r>
              <a:rPr sz="3600" i="1" spc="50" dirty="0">
                <a:latin typeface="Times New Roman"/>
                <a:cs typeface="Times New Roman"/>
              </a:rPr>
              <a:t>червону</a:t>
            </a:r>
            <a:r>
              <a:rPr sz="3600" i="1" spc="-80" dirty="0">
                <a:latin typeface="Times New Roman"/>
                <a:cs typeface="Times New Roman"/>
              </a:rPr>
              <a:t> </a:t>
            </a:r>
            <a:r>
              <a:rPr sz="3600" i="1" spc="60" dirty="0">
                <a:latin typeface="Times New Roman"/>
                <a:cs typeface="Times New Roman"/>
              </a:rPr>
              <a:t>калину</a:t>
            </a:r>
            <a:r>
              <a:rPr sz="3600" i="1" spc="-110" dirty="0">
                <a:latin typeface="Times New Roman"/>
                <a:cs typeface="Times New Roman"/>
              </a:rPr>
              <a:t> </a:t>
            </a:r>
            <a:r>
              <a:rPr sz="3600" i="1" spc="-10" dirty="0">
                <a:latin typeface="Times New Roman"/>
                <a:cs typeface="Times New Roman"/>
              </a:rPr>
              <a:t>піднімемо,</a:t>
            </a:r>
            <a:endParaRPr sz="3600">
              <a:latin typeface="Times New Roman"/>
              <a:cs typeface="Times New Roman"/>
            </a:endParaRPr>
          </a:p>
          <a:p>
            <a:pPr marL="1069340" marR="1061720" algn="ctr">
              <a:lnSpc>
                <a:spcPts val="3879"/>
              </a:lnSpc>
              <a:spcBef>
                <a:spcPts val="285"/>
              </a:spcBef>
            </a:pPr>
            <a:r>
              <a:rPr sz="3600" i="1" dirty="0">
                <a:latin typeface="Times New Roman"/>
                <a:cs typeface="Times New Roman"/>
              </a:rPr>
              <a:t>А</a:t>
            </a:r>
            <a:r>
              <a:rPr sz="3600" i="1" spc="-110" dirty="0">
                <a:latin typeface="Times New Roman"/>
                <a:cs typeface="Times New Roman"/>
              </a:rPr>
              <a:t> </a:t>
            </a:r>
            <a:r>
              <a:rPr sz="3600" i="1" spc="75" dirty="0">
                <a:latin typeface="Times New Roman"/>
                <a:cs typeface="Times New Roman"/>
              </a:rPr>
              <a:t>ми</a:t>
            </a:r>
            <a:r>
              <a:rPr sz="3600" i="1" spc="-120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нашу</a:t>
            </a:r>
            <a:r>
              <a:rPr sz="3600" i="1" spc="-110" dirty="0">
                <a:latin typeface="Times New Roman"/>
                <a:cs typeface="Times New Roman"/>
              </a:rPr>
              <a:t> </a:t>
            </a:r>
            <a:r>
              <a:rPr sz="3600" i="1" spc="70" dirty="0">
                <a:latin typeface="Times New Roman"/>
                <a:cs typeface="Times New Roman"/>
              </a:rPr>
              <a:t>славну</a:t>
            </a:r>
            <a:r>
              <a:rPr sz="3600" i="1" spc="-110" dirty="0">
                <a:latin typeface="Times New Roman"/>
                <a:cs typeface="Times New Roman"/>
              </a:rPr>
              <a:t> </a:t>
            </a:r>
            <a:r>
              <a:rPr sz="3600" i="1" spc="-75" dirty="0">
                <a:latin typeface="Times New Roman"/>
                <a:cs typeface="Times New Roman"/>
              </a:rPr>
              <a:t>Україну, </a:t>
            </a:r>
            <a:r>
              <a:rPr sz="3600" i="1" spc="-190" dirty="0">
                <a:latin typeface="Times New Roman"/>
                <a:cs typeface="Times New Roman"/>
              </a:rPr>
              <a:t>Гей,</a:t>
            </a:r>
            <a:r>
              <a:rPr sz="3600" i="1" spc="-6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гей,</a:t>
            </a:r>
            <a:r>
              <a:rPr sz="3600" i="1" spc="-80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розвеселимо!»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13200" cy="3225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28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5" dirty="0"/>
              <a:t>Скіфські</a:t>
            </a:r>
            <a:r>
              <a:rPr sz="4400" spc="-204" dirty="0"/>
              <a:t> </a:t>
            </a:r>
            <a:r>
              <a:rPr sz="4400" spc="-10" dirty="0"/>
              <a:t>воїни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1999" cy="48158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1017" y="1256284"/>
            <a:ext cx="41592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120" marR="5080" indent="-43942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Chancery Uralic"/>
                <a:cs typeface="Chancery Uralic"/>
              </a:rPr>
              <a:t>Скіфія</a:t>
            </a:r>
            <a:r>
              <a:rPr sz="2400" i="1" spc="15" dirty="0">
                <a:latin typeface="Chancery Uralic"/>
                <a:cs typeface="Chancery Uralic"/>
              </a:rPr>
              <a:t> </a:t>
            </a:r>
            <a:r>
              <a:rPr sz="2400" i="1" dirty="0">
                <a:latin typeface="Chancery Uralic"/>
                <a:cs typeface="Chancery Uralic"/>
              </a:rPr>
              <a:t>була</a:t>
            </a:r>
            <a:r>
              <a:rPr sz="2400" i="1" spc="40" dirty="0">
                <a:latin typeface="Chancery Uralic"/>
                <a:cs typeface="Chancery Uralic"/>
              </a:rPr>
              <a:t> </a:t>
            </a:r>
            <a:r>
              <a:rPr sz="2400" i="1" dirty="0">
                <a:latin typeface="Chancery Uralic"/>
                <a:cs typeface="Chancery Uralic"/>
              </a:rPr>
              <a:t>могутньою</a:t>
            </a:r>
            <a:r>
              <a:rPr sz="2400" i="1" spc="35" dirty="0">
                <a:latin typeface="Chancery Uralic"/>
                <a:cs typeface="Chancery Uralic"/>
              </a:rPr>
              <a:t> </a:t>
            </a:r>
            <a:r>
              <a:rPr sz="2400" i="1" spc="-45" dirty="0">
                <a:latin typeface="Chancery Uralic"/>
                <a:cs typeface="Chancery Uralic"/>
              </a:rPr>
              <a:t>державою,</a:t>
            </a:r>
            <a:r>
              <a:rPr sz="2400" i="1" spc="10" dirty="0">
                <a:latin typeface="Chancery Uralic"/>
                <a:cs typeface="Chancery Uralic"/>
              </a:rPr>
              <a:t> </a:t>
            </a:r>
            <a:r>
              <a:rPr sz="2400" i="1" spc="-50" dirty="0">
                <a:latin typeface="Chancery Uralic"/>
                <a:cs typeface="Chancery Uralic"/>
              </a:rPr>
              <a:t>а </a:t>
            </a:r>
            <a:r>
              <a:rPr sz="2400" i="1" spc="-30" dirty="0">
                <a:latin typeface="Chancery Uralic"/>
                <a:cs typeface="Chancery Uralic"/>
              </a:rPr>
              <a:t>скіфи</a:t>
            </a:r>
            <a:r>
              <a:rPr sz="2400" i="1" spc="-85" dirty="0">
                <a:latin typeface="Chancery Uralic"/>
                <a:cs typeface="Chancery Uralic"/>
              </a:rPr>
              <a:t> </a:t>
            </a:r>
            <a:r>
              <a:rPr sz="2400" i="1" dirty="0">
                <a:latin typeface="Chancery Uralic"/>
                <a:cs typeface="Chancery Uralic"/>
              </a:rPr>
              <a:t>—</a:t>
            </a:r>
            <a:r>
              <a:rPr sz="2400" i="1" spc="-70" dirty="0">
                <a:latin typeface="Chancery Uralic"/>
                <a:cs typeface="Chancery Uralic"/>
              </a:rPr>
              <a:t> </a:t>
            </a:r>
            <a:r>
              <a:rPr sz="2400" i="1" dirty="0">
                <a:latin typeface="Chancery Uralic"/>
                <a:cs typeface="Chancery Uralic"/>
              </a:rPr>
              <a:t>великими</a:t>
            </a:r>
            <a:r>
              <a:rPr sz="2400" i="1" spc="-85" dirty="0">
                <a:latin typeface="Chancery Uralic"/>
                <a:cs typeface="Chancery Uralic"/>
              </a:rPr>
              <a:t> </a:t>
            </a:r>
            <a:r>
              <a:rPr sz="2400" i="1" spc="-10" dirty="0">
                <a:latin typeface="Chancery Uralic"/>
                <a:cs typeface="Chancery Uralic"/>
              </a:rPr>
              <a:t>воїнами.</a:t>
            </a:r>
            <a:endParaRPr sz="2400">
              <a:latin typeface="Chancery Uralic"/>
              <a:cs typeface="Chancery Uralic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119" y="2550160"/>
            <a:ext cx="4295140" cy="23672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66800" y="5109209"/>
            <a:ext cx="749084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Chancery Uralic"/>
                <a:cs typeface="Chancery Uralic"/>
              </a:rPr>
              <a:t>Деякі</a:t>
            </a:r>
            <a:r>
              <a:rPr sz="2400" i="1" spc="5" dirty="0">
                <a:latin typeface="Chancery Uralic"/>
                <a:cs typeface="Chancery Uralic"/>
              </a:rPr>
              <a:t> </a:t>
            </a:r>
            <a:r>
              <a:rPr sz="2400" i="1" dirty="0">
                <a:latin typeface="Chancery Uralic"/>
                <a:cs typeface="Chancery Uralic"/>
              </a:rPr>
              <a:t>давні</a:t>
            </a:r>
            <a:r>
              <a:rPr sz="2400" i="1" spc="40" dirty="0">
                <a:latin typeface="Chancery Uralic"/>
                <a:cs typeface="Chancery Uralic"/>
              </a:rPr>
              <a:t> </a:t>
            </a:r>
            <a:r>
              <a:rPr sz="2400" i="1" spc="-70" dirty="0">
                <a:latin typeface="Chancery Uralic"/>
                <a:cs typeface="Chancery Uralic"/>
              </a:rPr>
              <a:t>джерела</a:t>
            </a:r>
            <a:r>
              <a:rPr sz="2400" i="1" spc="10" dirty="0">
                <a:latin typeface="Chancery Uralic"/>
                <a:cs typeface="Chancery Uralic"/>
              </a:rPr>
              <a:t> </a:t>
            </a:r>
            <a:r>
              <a:rPr sz="2400" i="1" dirty="0">
                <a:latin typeface="Chancery Uralic"/>
                <a:cs typeface="Chancery Uralic"/>
              </a:rPr>
              <a:t>навіть</a:t>
            </a:r>
            <a:r>
              <a:rPr sz="2400" i="1" spc="25" dirty="0">
                <a:latin typeface="Chancery Uralic"/>
                <a:cs typeface="Chancery Uralic"/>
              </a:rPr>
              <a:t> </a:t>
            </a:r>
            <a:r>
              <a:rPr sz="2400" i="1" dirty="0">
                <a:latin typeface="Chancery Uralic"/>
                <a:cs typeface="Chancery Uralic"/>
              </a:rPr>
              <a:t>розповідають,</a:t>
            </a:r>
            <a:r>
              <a:rPr sz="2400" i="1" spc="25" dirty="0">
                <a:latin typeface="Chancery Uralic"/>
                <a:cs typeface="Chancery Uralic"/>
              </a:rPr>
              <a:t> </a:t>
            </a:r>
            <a:r>
              <a:rPr sz="2400" i="1" dirty="0">
                <a:latin typeface="Chancery Uralic"/>
                <a:cs typeface="Chancery Uralic"/>
              </a:rPr>
              <a:t>що</a:t>
            </a:r>
            <a:r>
              <a:rPr sz="2400" i="1" spc="20" dirty="0">
                <a:latin typeface="Chancery Uralic"/>
                <a:cs typeface="Chancery Uralic"/>
              </a:rPr>
              <a:t> </a:t>
            </a:r>
            <a:r>
              <a:rPr sz="2400" i="1" spc="-25" dirty="0">
                <a:latin typeface="Chancery Uralic"/>
                <a:cs typeface="Chancery Uralic"/>
              </a:rPr>
              <a:t>ті</a:t>
            </a:r>
            <a:endParaRPr sz="2400" dirty="0">
              <a:latin typeface="Chancery Uralic"/>
              <a:cs typeface="Chancery Uralic"/>
            </a:endParaRPr>
          </a:p>
          <a:p>
            <a:pPr algn="ctr">
              <a:lnSpc>
                <a:spcPct val="100000"/>
              </a:lnSpc>
            </a:pPr>
            <a:r>
              <a:rPr sz="2400" i="1" spc="-10" dirty="0">
                <a:latin typeface="Chancery Uralic"/>
                <a:cs typeface="Chancery Uralic"/>
              </a:rPr>
              <a:t>колекціонували</a:t>
            </a:r>
            <a:r>
              <a:rPr sz="2400" i="1" spc="-75" dirty="0">
                <a:latin typeface="Chancery Uralic"/>
                <a:cs typeface="Chancery Uralic"/>
              </a:rPr>
              <a:t> </a:t>
            </a:r>
            <a:r>
              <a:rPr sz="2400" i="1" dirty="0">
                <a:latin typeface="Chancery Uralic"/>
                <a:cs typeface="Chancery Uralic"/>
              </a:rPr>
              <a:t>черепи</a:t>
            </a:r>
            <a:r>
              <a:rPr sz="2400" i="1" spc="-85" dirty="0">
                <a:latin typeface="Chancery Uralic"/>
                <a:cs typeface="Chancery Uralic"/>
              </a:rPr>
              <a:t> </a:t>
            </a:r>
            <a:r>
              <a:rPr sz="2400" i="1" dirty="0">
                <a:latin typeface="Chancery Uralic"/>
                <a:cs typeface="Chancery Uralic"/>
              </a:rPr>
              <a:t>убитих</a:t>
            </a:r>
            <a:r>
              <a:rPr sz="2400" i="1" spc="-55" dirty="0">
                <a:latin typeface="Chancery Uralic"/>
                <a:cs typeface="Chancery Uralic"/>
              </a:rPr>
              <a:t> </a:t>
            </a:r>
            <a:r>
              <a:rPr sz="2400" i="1" dirty="0">
                <a:latin typeface="Chancery Uralic"/>
                <a:cs typeface="Chancery Uralic"/>
              </a:rPr>
              <a:t>ворогів,</a:t>
            </a:r>
            <a:r>
              <a:rPr sz="2400" i="1" spc="-80" dirty="0">
                <a:latin typeface="Chancery Uralic"/>
                <a:cs typeface="Chancery Uralic"/>
              </a:rPr>
              <a:t> </a:t>
            </a:r>
            <a:r>
              <a:rPr sz="2400" i="1" spc="-20" dirty="0">
                <a:latin typeface="Chancery Uralic"/>
                <a:cs typeface="Chancery Uralic"/>
              </a:rPr>
              <a:t>пили</a:t>
            </a:r>
            <a:endParaRPr sz="2400" dirty="0">
              <a:latin typeface="Chancery Uralic"/>
              <a:cs typeface="Chancery Uralic"/>
            </a:endParaRPr>
          </a:p>
          <a:p>
            <a:pPr algn="ctr">
              <a:lnSpc>
                <a:spcPct val="100000"/>
              </a:lnSpc>
            </a:pPr>
            <a:r>
              <a:rPr sz="2400" i="1" dirty="0">
                <a:latin typeface="Chancery Uralic"/>
                <a:cs typeface="Chancery Uralic"/>
              </a:rPr>
              <a:t>людську</a:t>
            </a:r>
            <a:r>
              <a:rPr sz="2400" i="1" spc="-55" dirty="0">
                <a:latin typeface="Chancery Uralic"/>
                <a:cs typeface="Chancery Uralic"/>
              </a:rPr>
              <a:t> </a:t>
            </a:r>
            <a:r>
              <a:rPr sz="2400" i="1" dirty="0">
                <a:latin typeface="Chancery Uralic"/>
                <a:cs typeface="Chancery Uralic"/>
              </a:rPr>
              <a:t>кров</a:t>
            </a:r>
            <a:r>
              <a:rPr sz="2400" i="1" spc="-35" dirty="0">
                <a:latin typeface="Chancery Uralic"/>
                <a:cs typeface="Chancery Uralic"/>
              </a:rPr>
              <a:t> </a:t>
            </a:r>
            <a:r>
              <a:rPr sz="2400" i="1" dirty="0">
                <a:latin typeface="Chancery Uralic"/>
                <a:cs typeface="Chancery Uralic"/>
              </a:rPr>
              <a:t>та</a:t>
            </a:r>
            <a:r>
              <a:rPr sz="2400" i="1" spc="-25" dirty="0">
                <a:latin typeface="Chancery Uralic"/>
                <a:cs typeface="Chancery Uralic"/>
              </a:rPr>
              <a:t> </a:t>
            </a:r>
            <a:r>
              <a:rPr sz="2400" i="1" spc="-20" dirty="0">
                <a:latin typeface="Chancery Uralic"/>
                <a:cs typeface="Chancery Uralic"/>
              </a:rPr>
              <a:t>використовували</a:t>
            </a:r>
            <a:r>
              <a:rPr sz="2400" i="1" spc="-40" dirty="0">
                <a:latin typeface="Chancery Uralic"/>
                <a:cs typeface="Chancery Uralic"/>
              </a:rPr>
              <a:t> </a:t>
            </a:r>
            <a:r>
              <a:rPr sz="2400" i="1" dirty="0">
                <a:latin typeface="Chancery Uralic"/>
                <a:cs typeface="Chancery Uralic"/>
              </a:rPr>
              <a:t>людську</a:t>
            </a:r>
            <a:r>
              <a:rPr sz="2400" i="1" spc="-50" dirty="0">
                <a:latin typeface="Chancery Uralic"/>
                <a:cs typeface="Chancery Uralic"/>
              </a:rPr>
              <a:t> </a:t>
            </a:r>
            <a:r>
              <a:rPr sz="2400" i="1" spc="-20" dirty="0">
                <a:latin typeface="Chancery Uralic"/>
                <a:cs typeface="Chancery Uralic"/>
              </a:rPr>
              <a:t>шкіру</a:t>
            </a:r>
            <a:r>
              <a:rPr sz="2400" i="1" spc="-55" dirty="0">
                <a:latin typeface="Chancery Uralic"/>
                <a:cs typeface="Chancery Uralic"/>
              </a:rPr>
              <a:t> </a:t>
            </a:r>
            <a:r>
              <a:rPr sz="2400" i="1" spc="-50" dirty="0">
                <a:latin typeface="Chancery Uralic"/>
                <a:cs typeface="Chancery Uralic"/>
              </a:rPr>
              <a:t>у</a:t>
            </a:r>
            <a:endParaRPr sz="2400" dirty="0">
              <a:latin typeface="Chancery Uralic"/>
              <a:cs typeface="Chancery Uralic"/>
            </a:endParaRPr>
          </a:p>
          <a:p>
            <a:pPr algn="ctr">
              <a:lnSpc>
                <a:spcPct val="100000"/>
              </a:lnSpc>
            </a:pPr>
            <a:r>
              <a:rPr sz="2400" i="1" spc="-10" dirty="0">
                <a:latin typeface="Chancery Uralic"/>
                <a:cs typeface="Chancery Uralic"/>
              </a:rPr>
              <a:t>побуті.</a:t>
            </a:r>
            <a:endParaRPr sz="2400" dirty="0">
              <a:latin typeface="Chancery Uralic"/>
              <a:cs typeface="Chancery Ural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7466" y="245109"/>
            <a:ext cx="6075934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35" dirty="0"/>
              <a:t>Дружинники</a:t>
            </a:r>
            <a:r>
              <a:rPr sz="3300" spc="-120" dirty="0"/>
              <a:t> </a:t>
            </a:r>
            <a:r>
              <a:rPr sz="3300" spc="-25" dirty="0"/>
              <a:t>Київської</a:t>
            </a:r>
            <a:r>
              <a:rPr sz="3300" spc="-130" dirty="0"/>
              <a:t> </a:t>
            </a:r>
            <a:r>
              <a:rPr sz="3300" spc="-20" dirty="0"/>
              <a:t>Русі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305752" y="959103"/>
            <a:ext cx="354012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060">
              <a:lnSpc>
                <a:spcPct val="100000"/>
              </a:lnSpc>
              <a:spcBef>
                <a:spcPts val="100"/>
              </a:spcBef>
            </a:pPr>
            <a:r>
              <a:rPr i="1" spc="-160" dirty="0">
                <a:latin typeface="Chancery Uralic"/>
                <a:cs typeface="Chancery Uralic"/>
              </a:rPr>
              <a:t>Воїни</a:t>
            </a:r>
            <a:r>
              <a:rPr i="1" spc="-1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були</a:t>
            </a:r>
            <a:r>
              <a:rPr i="1" spc="-4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добре</a:t>
            </a:r>
            <a:r>
              <a:rPr i="1" spc="-15" dirty="0">
                <a:latin typeface="Chancery Uralic"/>
                <a:cs typeface="Chancery Uralic"/>
              </a:rPr>
              <a:t> </a:t>
            </a:r>
            <a:r>
              <a:rPr i="1" spc="-10" dirty="0">
                <a:latin typeface="Chancery Uralic"/>
                <a:cs typeface="Chancery Uralic"/>
              </a:rPr>
              <a:t>тренованими </a:t>
            </a:r>
            <a:r>
              <a:rPr i="1" dirty="0">
                <a:latin typeface="Chancery Uralic"/>
                <a:cs typeface="Chancery Uralic"/>
              </a:rPr>
              <a:t>та</a:t>
            </a:r>
            <a:r>
              <a:rPr i="1" spc="5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готовими</a:t>
            </a:r>
            <a:r>
              <a:rPr i="1" spc="5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у</a:t>
            </a:r>
            <a:r>
              <a:rPr i="1" spc="5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будь-який </a:t>
            </a:r>
            <a:r>
              <a:rPr i="1" spc="-25" dirty="0">
                <a:latin typeface="Chancery Uralic"/>
                <a:cs typeface="Chancery Uralic"/>
              </a:rPr>
              <a:t>час </a:t>
            </a:r>
            <a:r>
              <a:rPr i="1" dirty="0">
                <a:latin typeface="Chancery Uralic"/>
                <a:cs typeface="Chancery Uralic"/>
              </a:rPr>
              <a:t>іти</a:t>
            </a:r>
            <a:r>
              <a:rPr i="1" spc="-6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в</a:t>
            </a:r>
            <a:r>
              <a:rPr i="1" spc="-5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бій.</a:t>
            </a:r>
            <a:r>
              <a:rPr i="1" spc="-60" dirty="0">
                <a:latin typeface="Chancery Uralic"/>
                <a:cs typeface="Chancery Uralic"/>
              </a:rPr>
              <a:t> </a:t>
            </a:r>
            <a:r>
              <a:rPr i="1" spc="55" dirty="0">
                <a:latin typeface="Chancery Uralic"/>
                <a:cs typeface="Chancery Uralic"/>
              </a:rPr>
              <a:t>Армія</a:t>
            </a:r>
            <a:r>
              <a:rPr i="1" spc="-45" dirty="0">
                <a:latin typeface="Chancery Uralic"/>
                <a:cs typeface="Chancery Uralic"/>
              </a:rPr>
              <a:t> </a:t>
            </a:r>
            <a:r>
              <a:rPr i="1" spc="-10" dirty="0">
                <a:latin typeface="Chancery Uralic"/>
                <a:cs typeface="Chancery Uralic"/>
              </a:rPr>
              <a:t>могутньої</a:t>
            </a:r>
            <a:endParaRPr dirty="0">
              <a:latin typeface="Chancery Uralic"/>
              <a:cs typeface="Chancery Uralic"/>
            </a:endParaRPr>
          </a:p>
          <a:p>
            <a:pPr marL="116839">
              <a:lnSpc>
                <a:spcPct val="100000"/>
              </a:lnSpc>
            </a:pPr>
            <a:r>
              <a:rPr i="1" spc="-70" dirty="0">
                <a:latin typeface="Chancery Uralic"/>
                <a:cs typeface="Chancery Uralic"/>
              </a:rPr>
              <a:t>держави</a:t>
            </a:r>
            <a:r>
              <a:rPr i="1" spc="-3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була</a:t>
            </a:r>
            <a:r>
              <a:rPr i="1" spc="-1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оснащена</a:t>
            </a:r>
            <a:r>
              <a:rPr i="1" spc="-20" dirty="0">
                <a:latin typeface="Chancery Uralic"/>
                <a:cs typeface="Chancery Uralic"/>
              </a:rPr>
              <a:t> </a:t>
            </a:r>
            <a:r>
              <a:rPr i="1" spc="-10" dirty="0">
                <a:latin typeface="Chancery Uralic"/>
                <a:cs typeface="Chancery Uralic"/>
              </a:rPr>
              <a:t>всіма</a:t>
            </a:r>
            <a:endParaRPr dirty="0">
              <a:latin typeface="Chancery Uralic"/>
              <a:cs typeface="Chancery Uralic"/>
            </a:endParaRPr>
          </a:p>
          <a:p>
            <a:pPr marL="622300" marR="374650" indent="-239395">
              <a:lnSpc>
                <a:spcPct val="100000"/>
              </a:lnSpc>
              <a:spcBef>
                <a:spcPts val="5"/>
              </a:spcBef>
            </a:pPr>
            <a:r>
              <a:rPr i="1" dirty="0">
                <a:latin typeface="Chancery Uralic"/>
                <a:cs typeface="Chancery Uralic"/>
              </a:rPr>
              <a:t>сучасними</a:t>
            </a:r>
            <a:r>
              <a:rPr i="1" spc="15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засобами</a:t>
            </a:r>
            <a:r>
              <a:rPr i="1" spc="135" dirty="0">
                <a:latin typeface="Chancery Uralic"/>
                <a:cs typeface="Chancery Uralic"/>
              </a:rPr>
              <a:t> </a:t>
            </a:r>
            <a:r>
              <a:rPr i="1" spc="-25" dirty="0">
                <a:latin typeface="Chancery Uralic"/>
                <a:cs typeface="Chancery Uralic"/>
              </a:rPr>
              <a:t>для </a:t>
            </a:r>
            <a:r>
              <a:rPr i="1" dirty="0">
                <a:latin typeface="Chancery Uralic"/>
                <a:cs typeface="Chancery Uralic"/>
              </a:rPr>
              <a:t>оборони</a:t>
            </a:r>
            <a:r>
              <a:rPr i="1" spc="-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та</a:t>
            </a:r>
            <a:r>
              <a:rPr i="1" spc="15" dirty="0">
                <a:latin typeface="Chancery Uralic"/>
                <a:cs typeface="Chancery Uralic"/>
              </a:rPr>
              <a:t> </a:t>
            </a:r>
            <a:r>
              <a:rPr i="1" spc="-10" dirty="0">
                <a:latin typeface="Chancery Uralic"/>
                <a:cs typeface="Chancery Uralic"/>
              </a:rPr>
              <a:t>наступу</a:t>
            </a:r>
            <a:endParaRPr dirty="0">
              <a:latin typeface="Chancery Uralic"/>
              <a:cs typeface="Chancery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2305" y="4902017"/>
            <a:ext cx="594169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238125" indent="497840">
              <a:lnSpc>
                <a:spcPct val="100000"/>
              </a:lnSpc>
              <a:spcBef>
                <a:spcPts val="100"/>
              </a:spcBef>
            </a:pPr>
            <a:r>
              <a:rPr sz="2000" i="1" spc="70" dirty="0">
                <a:latin typeface="Chancery Uralic"/>
                <a:cs typeface="Chancery Uralic"/>
              </a:rPr>
              <a:t>Князь</a:t>
            </a:r>
            <a:r>
              <a:rPr sz="2000" i="1" spc="5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Святослав,</a:t>
            </a:r>
            <a:r>
              <a:rPr sz="2000" i="1" spc="5" dirty="0">
                <a:latin typeface="Chancery Uralic"/>
                <a:cs typeface="Chancery Uralic"/>
              </a:rPr>
              <a:t> </a:t>
            </a:r>
            <a:r>
              <a:rPr sz="2000" i="1" spc="50" dirty="0">
                <a:latin typeface="Chancery Uralic"/>
                <a:cs typeface="Chancery Uralic"/>
              </a:rPr>
              <a:t>за</a:t>
            </a:r>
            <a:r>
              <a:rPr sz="2000" i="1" spc="20" dirty="0">
                <a:latin typeface="Chancery Uralic"/>
                <a:cs typeface="Chancery Uralic"/>
              </a:rPr>
              <a:t> </a:t>
            </a:r>
            <a:r>
              <a:rPr sz="2000" i="1" spc="-10" dirty="0">
                <a:latin typeface="Chancery Uralic"/>
                <a:cs typeface="Chancery Uralic"/>
              </a:rPr>
              <a:t>свідченнями літописців,</a:t>
            </a:r>
            <a:r>
              <a:rPr sz="2000" i="1" spc="-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був</a:t>
            </a:r>
            <a:r>
              <a:rPr sz="2000" i="1" spc="-5" dirty="0">
                <a:latin typeface="Chancery Uralic"/>
                <a:cs typeface="Chancery Uralic"/>
              </a:rPr>
              <a:t> </a:t>
            </a:r>
            <a:r>
              <a:rPr sz="2000" i="1" spc="-150" dirty="0">
                <a:latin typeface="Chancery Uralic"/>
                <a:cs typeface="Chancery Uralic"/>
              </a:rPr>
              <a:t>дуже</a:t>
            </a:r>
            <a:r>
              <a:rPr sz="2000" i="1" spc="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хоробрим,</a:t>
            </a:r>
            <a:r>
              <a:rPr sz="2000" i="1" spc="-2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понад</a:t>
            </a:r>
            <a:r>
              <a:rPr sz="2000" i="1" spc="20" dirty="0">
                <a:latin typeface="Chancery Uralic"/>
                <a:cs typeface="Chancery Uralic"/>
              </a:rPr>
              <a:t> </a:t>
            </a:r>
            <a:r>
              <a:rPr sz="2000" i="1" spc="-25" dirty="0">
                <a:latin typeface="Chancery Uralic"/>
                <a:cs typeface="Chancery Uralic"/>
              </a:rPr>
              <a:t>усе</a:t>
            </a:r>
            <a:endParaRPr sz="2000" dirty="0">
              <a:latin typeface="Chancery Uralic"/>
              <a:cs typeface="Chancery Uralic"/>
            </a:endParaRPr>
          </a:p>
          <a:p>
            <a:pPr marL="980440" marR="5080" indent="-968375">
              <a:lnSpc>
                <a:spcPct val="100000"/>
              </a:lnSpc>
            </a:pPr>
            <a:r>
              <a:rPr sz="2000" i="1" spc="-10" dirty="0">
                <a:latin typeface="Chancery Uralic"/>
                <a:cs typeface="Chancery Uralic"/>
              </a:rPr>
              <a:t>цінував</a:t>
            </a:r>
            <a:r>
              <a:rPr sz="2000" i="1" spc="-4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честь</a:t>
            </a:r>
            <a:r>
              <a:rPr sz="2000" i="1" spc="-35" dirty="0">
                <a:latin typeface="Chancery Uralic"/>
                <a:cs typeface="Chancery Uralic"/>
              </a:rPr>
              <a:t> </a:t>
            </a:r>
            <a:r>
              <a:rPr sz="2000" i="1" spc="-155" dirty="0">
                <a:latin typeface="Chancery Uralic"/>
                <a:cs typeface="Chancery Uralic"/>
              </a:rPr>
              <a:t>воїна,</a:t>
            </a:r>
            <a:r>
              <a:rPr sz="2000" i="1" spc="-1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рівність</a:t>
            </a:r>
            <a:r>
              <a:rPr sz="2000" i="1" spc="-3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побратимів</a:t>
            </a:r>
            <a:r>
              <a:rPr sz="2000" i="1" spc="-35" dirty="0">
                <a:latin typeface="Chancery Uralic"/>
                <a:cs typeface="Chancery Uralic"/>
              </a:rPr>
              <a:t> </a:t>
            </a:r>
            <a:r>
              <a:rPr sz="2000" i="1" spc="-25" dirty="0">
                <a:latin typeface="Chancery Uralic"/>
                <a:cs typeface="Chancery Uralic"/>
              </a:rPr>
              <a:t>та </a:t>
            </a:r>
            <a:r>
              <a:rPr sz="2000" i="1" dirty="0">
                <a:latin typeface="Chancery Uralic"/>
                <a:cs typeface="Chancery Uralic"/>
              </a:rPr>
              <a:t>був</a:t>
            </a:r>
            <a:r>
              <a:rPr sz="2000" i="1" spc="-5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готовий</a:t>
            </a:r>
            <a:r>
              <a:rPr sz="2000" i="1" spc="-3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до</a:t>
            </a:r>
            <a:r>
              <a:rPr sz="2000" i="1" spc="-45" dirty="0">
                <a:latin typeface="Chancery Uralic"/>
                <a:cs typeface="Chancery Uralic"/>
              </a:rPr>
              <a:t> </a:t>
            </a:r>
            <a:r>
              <a:rPr sz="2000" i="1" spc="-10" dirty="0">
                <a:latin typeface="Chancery Uralic"/>
                <a:cs typeface="Chancery Uralic"/>
              </a:rPr>
              <a:t>самопожертви</a:t>
            </a:r>
            <a:endParaRPr sz="2000" dirty="0">
              <a:latin typeface="Chancery Uralic"/>
              <a:cs typeface="Chancery Ural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1900" y="883919"/>
            <a:ext cx="5181600" cy="32435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" y="2887979"/>
            <a:ext cx="2806700" cy="39700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9575" y="48640"/>
            <a:ext cx="1579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Козаки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16451" y="877315"/>
            <a:ext cx="479171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2000" i="1" spc="-30" dirty="0">
                <a:latin typeface="Chancery Uralic"/>
                <a:cs typeface="Chancery Uralic"/>
              </a:rPr>
              <a:t>Ці</a:t>
            </a:r>
            <a:r>
              <a:rPr sz="2000" i="1" spc="-75" dirty="0">
                <a:latin typeface="Chancery Uralic"/>
                <a:cs typeface="Chancery Uralic"/>
              </a:rPr>
              <a:t> </a:t>
            </a:r>
            <a:r>
              <a:rPr sz="2000" i="1" spc="-170" dirty="0">
                <a:latin typeface="Chancery Uralic"/>
                <a:cs typeface="Chancery Uralic"/>
              </a:rPr>
              <a:t>воїни</a:t>
            </a:r>
            <a:r>
              <a:rPr sz="2000" i="1" spc="-1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захищали</a:t>
            </a:r>
            <a:r>
              <a:rPr sz="2000" i="1" spc="-5" dirty="0">
                <a:latin typeface="Chancery Uralic"/>
                <a:cs typeface="Chancery Uralic"/>
              </a:rPr>
              <a:t> </a:t>
            </a:r>
            <a:r>
              <a:rPr sz="2000" i="1" spc="-80" dirty="0">
                <a:latin typeface="Chancery Uralic"/>
                <a:cs typeface="Chancery Uralic"/>
              </a:rPr>
              <a:t>українські</a:t>
            </a:r>
            <a:r>
              <a:rPr sz="2000" i="1" spc="-5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кордони</a:t>
            </a:r>
            <a:r>
              <a:rPr sz="2000" i="1" spc="-40" dirty="0">
                <a:latin typeface="Chancery Uralic"/>
                <a:cs typeface="Chancery Uralic"/>
              </a:rPr>
              <a:t> </a:t>
            </a:r>
            <a:r>
              <a:rPr sz="2000" i="1" spc="-25" dirty="0">
                <a:latin typeface="Chancery Uralic"/>
                <a:cs typeface="Chancery Uralic"/>
              </a:rPr>
              <a:t>від </a:t>
            </a:r>
            <a:r>
              <a:rPr sz="2000" i="1" dirty="0">
                <a:latin typeface="Chancery Uralic"/>
                <a:cs typeface="Chancery Uralic"/>
              </a:rPr>
              <a:t>турецько-татарських</a:t>
            </a:r>
            <a:r>
              <a:rPr sz="2000" i="1" spc="-30" dirty="0">
                <a:latin typeface="Chancery Uralic"/>
                <a:cs typeface="Chancery Uralic"/>
              </a:rPr>
              <a:t> </a:t>
            </a:r>
            <a:r>
              <a:rPr sz="2000" i="1" spc="-10" dirty="0">
                <a:latin typeface="Chancery Uralic"/>
                <a:cs typeface="Chancery Uralic"/>
              </a:rPr>
              <a:t>завойовників</a:t>
            </a:r>
            <a:r>
              <a:rPr sz="2000" i="1" spc="-2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і</a:t>
            </a:r>
            <a:r>
              <a:rPr sz="2000" i="1" spc="-15" dirty="0">
                <a:latin typeface="Chancery Uralic"/>
                <a:cs typeface="Chancery Uralic"/>
              </a:rPr>
              <a:t> </a:t>
            </a:r>
            <a:r>
              <a:rPr sz="2000" i="1" spc="-20" dirty="0">
                <a:latin typeface="Chancery Uralic"/>
                <a:cs typeface="Chancery Uralic"/>
              </a:rPr>
              <a:t>самі </a:t>
            </a:r>
            <a:r>
              <a:rPr sz="2000" i="1" dirty="0">
                <a:latin typeface="Chancery Uralic"/>
                <a:cs typeface="Chancery Uralic"/>
              </a:rPr>
              <a:t>нападали</a:t>
            </a:r>
            <a:r>
              <a:rPr sz="2000" i="1" spc="3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на</a:t>
            </a:r>
            <a:r>
              <a:rPr sz="2000" i="1" spc="-3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територію</a:t>
            </a:r>
            <a:r>
              <a:rPr sz="2000" i="1" spc="-10" dirty="0">
                <a:latin typeface="Chancery Uralic"/>
                <a:cs typeface="Chancery Uralic"/>
              </a:rPr>
              <a:t> Османської</a:t>
            </a:r>
            <a:endParaRPr sz="2000" dirty="0">
              <a:latin typeface="Chancery Uralic"/>
              <a:cs typeface="Chancery Uralic"/>
            </a:endParaRPr>
          </a:p>
          <a:p>
            <a:pPr algn="ctr">
              <a:lnSpc>
                <a:spcPct val="100000"/>
              </a:lnSpc>
            </a:pPr>
            <a:r>
              <a:rPr sz="2000" i="1" spc="-90" dirty="0">
                <a:latin typeface="Chancery Uralic"/>
                <a:cs typeface="Chancery Uralic"/>
              </a:rPr>
              <a:t>імперії;</a:t>
            </a:r>
            <a:r>
              <a:rPr sz="2000" i="1" spc="1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вони</a:t>
            </a:r>
            <a:r>
              <a:rPr sz="2000" i="1" spc="50" dirty="0">
                <a:latin typeface="Chancery Uralic"/>
                <a:cs typeface="Chancery Uralic"/>
              </a:rPr>
              <a:t> </a:t>
            </a:r>
            <a:r>
              <a:rPr sz="2000" i="1" spc="-80" dirty="0">
                <a:latin typeface="Chancery Uralic"/>
                <a:cs typeface="Chancery Uralic"/>
              </a:rPr>
              <a:t>служили</a:t>
            </a:r>
            <a:r>
              <a:rPr sz="2000" i="1" spc="5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гетьманам</a:t>
            </a:r>
            <a:r>
              <a:rPr sz="2000" i="1" spc="7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і</a:t>
            </a:r>
            <a:r>
              <a:rPr sz="2000" i="1" spc="55" dirty="0">
                <a:latin typeface="Chancery Uralic"/>
                <a:cs typeface="Chancery Uralic"/>
              </a:rPr>
              <a:t> </a:t>
            </a:r>
            <a:r>
              <a:rPr sz="2000" i="1" spc="-20" dirty="0">
                <a:latin typeface="Chancery Uralic"/>
                <a:cs typeface="Chancery Uralic"/>
              </a:rPr>
              <a:t>були</a:t>
            </a:r>
            <a:endParaRPr sz="2000" dirty="0">
              <a:latin typeface="Chancery Uralic"/>
              <a:cs typeface="Chancery Uralic"/>
            </a:endParaRPr>
          </a:p>
          <a:p>
            <a:pPr marL="466725" marR="462915" indent="3175" algn="ctr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latin typeface="Chancery Uralic"/>
                <a:cs typeface="Chancery Uralic"/>
              </a:rPr>
              <a:t>вільними;</a:t>
            </a:r>
            <a:r>
              <a:rPr sz="2000" i="1" spc="-5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воювали</a:t>
            </a:r>
            <a:r>
              <a:rPr sz="2000" i="1" spc="-3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у</a:t>
            </a:r>
            <a:r>
              <a:rPr sz="2000" i="1" spc="-15" dirty="0">
                <a:latin typeface="Chancery Uralic"/>
                <a:cs typeface="Chancery Uralic"/>
              </a:rPr>
              <a:t> </a:t>
            </a:r>
            <a:r>
              <a:rPr sz="2000" i="1" spc="-10" dirty="0">
                <a:latin typeface="Chancery Uralic"/>
                <a:cs typeface="Chancery Uralic"/>
              </a:rPr>
              <a:t>королівських </a:t>
            </a:r>
            <a:r>
              <a:rPr sz="2000" i="1" dirty="0">
                <a:latin typeface="Chancery Uralic"/>
                <a:cs typeface="Chancery Uralic"/>
              </a:rPr>
              <a:t>військах</a:t>
            </a:r>
            <a:r>
              <a:rPr sz="2000" i="1" spc="-4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і</a:t>
            </a:r>
            <a:r>
              <a:rPr sz="2000" i="1" spc="-25" dirty="0">
                <a:latin typeface="Chancery Uralic"/>
                <a:cs typeface="Chancery Uralic"/>
              </a:rPr>
              <a:t> </a:t>
            </a:r>
            <a:r>
              <a:rPr sz="2000" i="1" spc="-10" dirty="0">
                <a:latin typeface="Chancery Uralic"/>
                <a:cs typeface="Chancery Uralic"/>
              </a:rPr>
              <a:t>провадили</a:t>
            </a:r>
            <a:r>
              <a:rPr sz="2000" i="1" spc="-15" dirty="0">
                <a:latin typeface="Chancery Uralic"/>
                <a:cs typeface="Chancery Uralic"/>
              </a:rPr>
              <a:t> </a:t>
            </a:r>
            <a:r>
              <a:rPr sz="2000" i="1" spc="-10" dirty="0">
                <a:latin typeface="Chancery Uralic"/>
                <a:cs typeface="Chancery Uralic"/>
              </a:rPr>
              <a:t>національно- </a:t>
            </a:r>
            <a:r>
              <a:rPr sz="2000" i="1" dirty="0">
                <a:latin typeface="Chancery Uralic"/>
                <a:cs typeface="Chancery Uralic"/>
              </a:rPr>
              <a:t>визвольну</a:t>
            </a:r>
            <a:r>
              <a:rPr sz="2000" i="1" spc="-10" dirty="0">
                <a:latin typeface="Chancery Uralic"/>
                <a:cs typeface="Chancery Uralic"/>
              </a:rPr>
              <a:t> боротьбу</a:t>
            </a:r>
            <a:endParaRPr sz="2000" dirty="0">
              <a:latin typeface="Chancery Uralic"/>
              <a:cs typeface="Chancery Ural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18940" cy="56337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0400" y="3815079"/>
            <a:ext cx="4673600" cy="30429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7022" y="5323240"/>
            <a:ext cx="568452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1060" marR="5080" indent="-848360">
              <a:lnSpc>
                <a:spcPct val="107200"/>
              </a:lnSpc>
              <a:spcBef>
                <a:spcPts val="100"/>
              </a:spcBef>
            </a:pPr>
            <a:r>
              <a:rPr sz="2800" i="1" dirty="0">
                <a:latin typeface="Chancery Uralic"/>
                <a:cs typeface="Chancery Uralic"/>
              </a:rPr>
              <a:t>Найвідоміший</a:t>
            </a:r>
            <a:r>
              <a:rPr sz="2800" i="1" spc="40" dirty="0">
                <a:latin typeface="Chancery Uralic"/>
                <a:cs typeface="Chancery Uralic"/>
              </a:rPr>
              <a:t> </a:t>
            </a:r>
            <a:r>
              <a:rPr sz="2800" i="1" dirty="0">
                <a:latin typeface="Chancery Uralic"/>
                <a:cs typeface="Chancery Uralic"/>
              </a:rPr>
              <a:t>захисник</a:t>
            </a:r>
            <a:r>
              <a:rPr sz="2800" i="1" spc="60" dirty="0">
                <a:latin typeface="Chancery Uralic"/>
                <a:cs typeface="Chancery Uralic"/>
              </a:rPr>
              <a:t> </a:t>
            </a:r>
            <a:r>
              <a:rPr sz="2800" i="1" dirty="0">
                <a:latin typeface="Chancery Uralic"/>
                <a:cs typeface="Chancery Uralic"/>
              </a:rPr>
              <a:t>Украни</a:t>
            </a:r>
            <a:r>
              <a:rPr sz="2800" i="1" spc="10" dirty="0">
                <a:latin typeface="Chancery Uralic"/>
                <a:cs typeface="Chancery Uralic"/>
              </a:rPr>
              <a:t> </a:t>
            </a:r>
            <a:r>
              <a:rPr sz="2800" i="1" spc="-70" dirty="0">
                <a:latin typeface="Chancery Uralic"/>
                <a:cs typeface="Chancery Uralic"/>
              </a:rPr>
              <a:t>козацької </a:t>
            </a:r>
            <a:r>
              <a:rPr sz="2800" i="1" dirty="0">
                <a:latin typeface="Chancery Uralic"/>
                <a:cs typeface="Chancery Uralic"/>
              </a:rPr>
              <a:t>доби</a:t>
            </a:r>
            <a:r>
              <a:rPr sz="2800" i="1" spc="-5" dirty="0">
                <a:latin typeface="Chancery Uralic"/>
                <a:cs typeface="Chancery Uralic"/>
              </a:rPr>
              <a:t> </a:t>
            </a:r>
            <a:r>
              <a:rPr sz="2800" i="1" dirty="0">
                <a:latin typeface="Chancery Uralic"/>
                <a:cs typeface="Chancery Uralic"/>
              </a:rPr>
              <a:t>–</a:t>
            </a:r>
            <a:r>
              <a:rPr sz="2800" i="1" spc="10" dirty="0">
                <a:latin typeface="Chancery Uralic"/>
                <a:cs typeface="Chancery Uralic"/>
              </a:rPr>
              <a:t> </a:t>
            </a:r>
            <a:r>
              <a:rPr sz="2800" b="1" i="1" spc="-229" dirty="0">
                <a:latin typeface="Times New Roman"/>
                <a:cs typeface="Times New Roman"/>
              </a:rPr>
              <a:t>Богдан</a:t>
            </a:r>
            <a:r>
              <a:rPr sz="2800" b="1" i="1" spc="-140" dirty="0">
                <a:latin typeface="Times New Roman"/>
                <a:cs typeface="Times New Roman"/>
              </a:rPr>
              <a:t> Хмельницький</a:t>
            </a:r>
            <a:r>
              <a:rPr sz="2800" i="1" spc="-140" dirty="0">
                <a:latin typeface="Chancery Uralic"/>
                <a:cs typeface="Chancery Uralic"/>
              </a:rPr>
              <a:t>.</a:t>
            </a:r>
            <a:endParaRPr sz="2800" dirty="0">
              <a:latin typeface="Chancery Uralic"/>
              <a:cs typeface="Chancery Ural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196" y="212153"/>
            <a:ext cx="184658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Опришки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297045" y="668654"/>
            <a:ext cx="473011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160020" indent="43180" algn="just">
              <a:lnSpc>
                <a:spcPct val="100000"/>
              </a:lnSpc>
              <a:spcBef>
                <a:spcPts val="100"/>
              </a:spcBef>
            </a:pPr>
            <a:r>
              <a:rPr i="1" spc="-10" dirty="0">
                <a:latin typeface="Chancery Uralic"/>
                <a:cs typeface="Chancery Uralic"/>
              </a:rPr>
              <a:t>Опришки</a:t>
            </a:r>
            <a:r>
              <a:rPr i="1" spc="-9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були</a:t>
            </a:r>
            <a:r>
              <a:rPr i="1" spc="-65" dirty="0">
                <a:latin typeface="Chancery Uralic"/>
                <a:cs typeface="Chancery Uralic"/>
              </a:rPr>
              <a:t> </a:t>
            </a:r>
            <a:r>
              <a:rPr i="1" spc="-95" dirty="0">
                <a:latin typeface="Chancery Uralic"/>
                <a:cs typeface="Chancery Uralic"/>
              </a:rPr>
              <a:t>воїнами-</a:t>
            </a:r>
            <a:r>
              <a:rPr i="1" spc="-10" dirty="0">
                <a:latin typeface="Chancery Uralic"/>
                <a:cs typeface="Chancery Uralic"/>
              </a:rPr>
              <a:t>повстанцями. </a:t>
            </a:r>
            <a:r>
              <a:rPr i="1" dirty="0">
                <a:latin typeface="Chancery Uralic"/>
                <a:cs typeface="Chancery Uralic"/>
              </a:rPr>
              <a:t>Вони</a:t>
            </a:r>
            <a:r>
              <a:rPr i="1" spc="4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боролись</a:t>
            </a:r>
            <a:r>
              <a:rPr i="1" spc="6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проти</a:t>
            </a:r>
            <a:r>
              <a:rPr i="1" spc="4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панського</a:t>
            </a:r>
            <a:r>
              <a:rPr i="1" spc="50" dirty="0">
                <a:latin typeface="Chancery Uralic"/>
                <a:cs typeface="Chancery Uralic"/>
              </a:rPr>
              <a:t> </a:t>
            </a:r>
            <a:r>
              <a:rPr i="1" spc="-10" dirty="0">
                <a:latin typeface="Chancery Uralic"/>
                <a:cs typeface="Chancery Uralic"/>
              </a:rPr>
              <a:t>гніту: </a:t>
            </a:r>
            <a:r>
              <a:rPr i="1" spc="-65" dirty="0">
                <a:latin typeface="Chancery Uralic"/>
                <a:cs typeface="Chancery Uralic"/>
              </a:rPr>
              <a:t>польської </a:t>
            </a:r>
            <a:r>
              <a:rPr i="1" dirty="0">
                <a:latin typeface="Chancery Uralic"/>
                <a:cs typeface="Chancery Uralic"/>
              </a:rPr>
              <a:t>шляхти,</a:t>
            </a:r>
            <a:r>
              <a:rPr i="1" spc="-3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австрійських</a:t>
            </a:r>
            <a:r>
              <a:rPr i="1" spc="-80" dirty="0">
                <a:latin typeface="Chancery Uralic"/>
                <a:cs typeface="Chancery Uralic"/>
              </a:rPr>
              <a:t> </a:t>
            </a:r>
            <a:r>
              <a:rPr i="1" spc="-25" dirty="0">
                <a:latin typeface="Chancery Uralic"/>
                <a:cs typeface="Chancery Uralic"/>
              </a:rPr>
              <a:t>та</a:t>
            </a:r>
            <a:endParaRPr dirty="0">
              <a:latin typeface="Chancery Uralic"/>
              <a:cs typeface="Chancery Uralic"/>
            </a:endParaRPr>
          </a:p>
          <a:p>
            <a:pPr marL="12700" marR="5080" indent="-4445" algn="ctr">
              <a:lnSpc>
                <a:spcPct val="100000"/>
              </a:lnSpc>
            </a:pPr>
            <a:r>
              <a:rPr i="1" dirty="0">
                <a:latin typeface="Chancery Uralic"/>
                <a:cs typeface="Chancery Uralic"/>
              </a:rPr>
              <a:t>угорських</a:t>
            </a:r>
            <a:r>
              <a:rPr i="1" spc="5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панів,</a:t>
            </a:r>
            <a:r>
              <a:rPr i="1" spc="6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молдавських</a:t>
            </a:r>
            <a:r>
              <a:rPr i="1" spc="5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бояр.</a:t>
            </a:r>
            <a:r>
              <a:rPr i="1" spc="85" dirty="0">
                <a:latin typeface="Chancery Uralic"/>
                <a:cs typeface="Chancery Uralic"/>
              </a:rPr>
              <a:t> </a:t>
            </a:r>
            <a:r>
              <a:rPr i="1" spc="229" dirty="0">
                <a:latin typeface="Chancery Uralic"/>
                <a:cs typeface="Chancery Uralic"/>
              </a:rPr>
              <a:t>Тих, </a:t>
            </a:r>
            <a:r>
              <a:rPr i="1" dirty="0">
                <a:latin typeface="Chancery Uralic"/>
                <a:cs typeface="Chancery Uralic"/>
              </a:rPr>
              <a:t>хто</a:t>
            </a:r>
            <a:r>
              <a:rPr i="1" spc="4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поводився</a:t>
            </a:r>
            <a:r>
              <a:rPr i="1" spc="2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зверхньо</a:t>
            </a:r>
            <a:r>
              <a:rPr i="1" spc="3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та</a:t>
            </a:r>
            <a:r>
              <a:rPr i="1" spc="45" dirty="0">
                <a:latin typeface="Chancery Uralic"/>
                <a:cs typeface="Chancery Uralic"/>
              </a:rPr>
              <a:t> </a:t>
            </a:r>
            <a:r>
              <a:rPr i="1" spc="-10" dirty="0">
                <a:latin typeface="Chancery Uralic"/>
                <a:cs typeface="Chancery Uralic"/>
              </a:rPr>
              <a:t>несправедливо </a:t>
            </a:r>
            <a:r>
              <a:rPr i="1" dirty="0">
                <a:latin typeface="Chancery Uralic"/>
                <a:cs typeface="Chancery Uralic"/>
              </a:rPr>
              <a:t>із</a:t>
            </a:r>
            <a:r>
              <a:rPr i="1" spc="8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простими</a:t>
            </a:r>
            <a:r>
              <a:rPr i="1" spc="5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людьми.</a:t>
            </a:r>
            <a:r>
              <a:rPr i="1" spc="65" dirty="0">
                <a:latin typeface="Chancery Uralic"/>
                <a:cs typeface="Chancery Uralic"/>
              </a:rPr>
              <a:t> </a:t>
            </a:r>
            <a:r>
              <a:rPr i="1" spc="190" dirty="0">
                <a:latin typeface="Chancery Uralic"/>
                <a:cs typeface="Chancery Uralic"/>
              </a:rPr>
              <a:t>Таких</a:t>
            </a:r>
            <a:r>
              <a:rPr i="1" spc="90" dirty="0">
                <a:latin typeface="Chancery Uralic"/>
                <a:cs typeface="Chancery Uralic"/>
              </a:rPr>
              <a:t> </a:t>
            </a:r>
            <a:r>
              <a:rPr i="1" spc="-20" dirty="0">
                <a:latin typeface="Chancery Uralic"/>
                <a:cs typeface="Chancery Uralic"/>
              </a:rPr>
              <a:t>вони</a:t>
            </a:r>
            <a:endParaRPr dirty="0">
              <a:latin typeface="Chancery Uralic"/>
              <a:cs typeface="Chancery Ural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i="1" dirty="0">
                <a:latin typeface="Chancery Uralic"/>
                <a:cs typeface="Chancery Uralic"/>
              </a:rPr>
              <a:t>грабували,</a:t>
            </a:r>
            <a:r>
              <a:rPr i="1" spc="1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нападаючи</a:t>
            </a:r>
            <a:r>
              <a:rPr i="1" spc="4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зненацька</a:t>
            </a:r>
            <a:r>
              <a:rPr i="1" spc="1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і</a:t>
            </a:r>
            <a:r>
              <a:rPr i="1" spc="10" dirty="0">
                <a:latin typeface="Chancery Uralic"/>
                <a:cs typeface="Chancery Uralic"/>
              </a:rPr>
              <a:t> </a:t>
            </a:r>
            <a:r>
              <a:rPr i="1" spc="-10" dirty="0">
                <a:latin typeface="Chancery Uralic"/>
                <a:cs typeface="Chancery Uralic"/>
              </a:rPr>
              <a:t>знову</a:t>
            </a:r>
            <a:endParaRPr dirty="0">
              <a:latin typeface="Chancery Uralic"/>
              <a:cs typeface="Chancery Uralic"/>
            </a:endParaRPr>
          </a:p>
          <a:p>
            <a:pPr algn="ctr">
              <a:lnSpc>
                <a:spcPct val="100000"/>
              </a:lnSpc>
            </a:pPr>
            <a:r>
              <a:rPr i="1" spc="-10" dirty="0">
                <a:latin typeface="Chancery Uralic"/>
                <a:cs typeface="Chancery Uralic"/>
              </a:rPr>
              <a:t>тікаючи</a:t>
            </a:r>
            <a:r>
              <a:rPr i="1" spc="-6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у</a:t>
            </a:r>
            <a:r>
              <a:rPr i="1" spc="-15" dirty="0">
                <a:latin typeface="Chancery Uralic"/>
                <a:cs typeface="Chancery Uralic"/>
              </a:rPr>
              <a:t> </a:t>
            </a:r>
            <a:r>
              <a:rPr i="1" spc="-204" dirty="0">
                <a:latin typeface="Chancery Uralic"/>
                <a:cs typeface="Chancery Uralic"/>
              </a:rPr>
              <a:t>свої</a:t>
            </a:r>
            <a:r>
              <a:rPr i="1" spc="-25" dirty="0">
                <a:latin typeface="Chancery Uralic"/>
                <a:cs typeface="Chancery Uralic"/>
              </a:rPr>
              <a:t> </a:t>
            </a:r>
            <a:r>
              <a:rPr i="1" spc="-10" dirty="0">
                <a:latin typeface="Chancery Uralic"/>
                <a:cs typeface="Chancery Uralic"/>
              </a:rPr>
              <a:t>засідки</a:t>
            </a:r>
            <a:endParaRPr dirty="0">
              <a:latin typeface="Chancery Uralic"/>
              <a:cs typeface="Chancery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339" y="4953000"/>
            <a:ext cx="291846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7400"/>
              </a:lnSpc>
              <a:spcBef>
                <a:spcPts val="100"/>
              </a:spcBef>
            </a:pPr>
            <a:r>
              <a:rPr sz="3200" i="1" spc="-10" dirty="0">
                <a:latin typeface="Chancery Uralic"/>
                <a:cs typeface="Chancery Uralic"/>
              </a:rPr>
              <a:t>Очільник</a:t>
            </a:r>
            <a:r>
              <a:rPr sz="3200" i="1" spc="-155" dirty="0">
                <a:latin typeface="Chancery Uralic"/>
                <a:cs typeface="Chancery Uralic"/>
              </a:rPr>
              <a:t> </a:t>
            </a:r>
            <a:r>
              <a:rPr sz="3200" i="1" spc="-30" dirty="0">
                <a:latin typeface="Chancery Uralic"/>
                <a:cs typeface="Chancery Uralic"/>
              </a:rPr>
              <a:t>опришків </a:t>
            </a:r>
            <a:r>
              <a:rPr sz="3200" i="1" dirty="0">
                <a:latin typeface="Chancery Uralic"/>
                <a:cs typeface="Chancery Uralic"/>
              </a:rPr>
              <a:t>–</a:t>
            </a:r>
            <a:r>
              <a:rPr sz="3200" i="1" spc="-5" dirty="0">
                <a:latin typeface="Chancery Uralic"/>
                <a:cs typeface="Chancery Uralic"/>
              </a:rPr>
              <a:t> </a:t>
            </a:r>
            <a:r>
              <a:rPr sz="3200" b="1" i="1" spc="-300" dirty="0">
                <a:latin typeface="Times New Roman"/>
                <a:cs typeface="Times New Roman"/>
              </a:rPr>
              <a:t>Олекса</a:t>
            </a:r>
            <a:r>
              <a:rPr sz="3200" b="1" i="1" spc="-165" dirty="0">
                <a:latin typeface="Times New Roman"/>
                <a:cs typeface="Times New Roman"/>
              </a:rPr>
              <a:t> </a:t>
            </a:r>
            <a:r>
              <a:rPr sz="3200" b="1" i="1" spc="-285" dirty="0">
                <a:latin typeface="Times New Roman"/>
                <a:cs typeface="Times New Roman"/>
              </a:rPr>
              <a:t>Довбуш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940" y="673100"/>
            <a:ext cx="9116060" cy="6184900"/>
            <a:chOff x="27940" y="673100"/>
            <a:chExt cx="9116060" cy="61849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40" y="673100"/>
              <a:ext cx="4191000" cy="32334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9799" y="3622039"/>
              <a:ext cx="5664200" cy="32359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7420" y="304800"/>
            <a:ext cx="424332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Січові</a:t>
            </a:r>
            <a:r>
              <a:rPr sz="4400" spc="-260" dirty="0"/>
              <a:t> </a:t>
            </a:r>
            <a:r>
              <a:rPr sz="4400" spc="-40" dirty="0"/>
              <a:t>стрільці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4425315" y="1713144"/>
            <a:ext cx="4718685" cy="3431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i="1" dirty="0">
                <a:latin typeface="Chancery Uralic"/>
                <a:cs typeface="Chancery Uralic"/>
              </a:rPr>
              <a:t>Січові</a:t>
            </a:r>
            <a:r>
              <a:rPr i="1" spc="-7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стрільці</a:t>
            </a:r>
            <a:r>
              <a:rPr i="1" spc="-95" dirty="0">
                <a:latin typeface="Chancery Uralic"/>
                <a:cs typeface="Chancery Uralic"/>
              </a:rPr>
              <a:t> </a:t>
            </a:r>
            <a:r>
              <a:rPr i="1" spc="-25" dirty="0">
                <a:latin typeface="Chancery Uralic"/>
                <a:cs typeface="Chancery Uralic"/>
              </a:rPr>
              <a:t>фактично</a:t>
            </a:r>
            <a:r>
              <a:rPr i="1" spc="-60" dirty="0">
                <a:latin typeface="Chancery Uralic"/>
                <a:cs typeface="Chancery Uralic"/>
              </a:rPr>
              <a:t> </a:t>
            </a:r>
            <a:r>
              <a:rPr i="1" spc="-10" dirty="0">
                <a:latin typeface="Chancery Uralic"/>
                <a:cs typeface="Chancery Uralic"/>
              </a:rPr>
              <a:t>стали</a:t>
            </a:r>
            <a:endParaRPr dirty="0">
              <a:latin typeface="Chancery Uralic"/>
              <a:cs typeface="Chancery Uralic"/>
            </a:endParaRPr>
          </a:p>
          <a:p>
            <a:pPr marL="200660" marR="196215" algn="ctr">
              <a:lnSpc>
                <a:spcPct val="100000"/>
              </a:lnSpc>
            </a:pPr>
            <a:r>
              <a:rPr i="1" dirty="0">
                <a:latin typeface="Chancery Uralic"/>
                <a:cs typeface="Chancery Uralic"/>
              </a:rPr>
              <a:t>підрозділом</a:t>
            </a:r>
            <a:r>
              <a:rPr i="1" spc="65" dirty="0">
                <a:latin typeface="Chancery Uralic"/>
                <a:cs typeface="Chancery Uralic"/>
              </a:rPr>
              <a:t> </a:t>
            </a:r>
            <a:r>
              <a:rPr i="1" spc="-145" dirty="0">
                <a:latin typeface="Chancery Uralic"/>
                <a:cs typeface="Chancery Uralic"/>
              </a:rPr>
              <a:t>Армії</a:t>
            </a:r>
            <a:r>
              <a:rPr i="1" spc="7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УНР.</a:t>
            </a:r>
            <a:r>
              <a:rPr i="1" spc="95" dirty="0">
                <a:latin typeface="Chancery Uralic"/>
                <a:cs typeface="Chancery Uralic"/>
              </a:rPr>
              <a:t> </a:t>
            </a:r>
            <a:r>
              <a:rPr i="1" spc="-10" dirty="0">
                <a:latin typeface="Chancery Uralic"/>
                <a:cs typeface="Chancery Uralic"/>
              </a:rPr>
              <a:t>Добровольча </a:t>
            </a:r>
            <a:r>
              <a:rPr i="1" dirty="0">
                <a:latin typeface="Chancery Uralic"/>
                <a:cs typeface="Chancery Uralic"/>
              </a:rPr>
              <a:t>військова</a:t>
            </a:r>
            <a:r>
              <a:rPr i="1" spc="9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формація</a:t>
            </a:r>
            <a:r>
              <a:rPr i="1" spc="12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згодом</a:t>
            </a:r>
            <a:r>
              <a:rPr i="1" spc="135" dirty="0">
                <a:latin typeface="Chancery Uralic"/>
                <a:cs typeface="Chancery Uralic"/>
              </a:rPr>
              <a:t> </a:t>
            </a:r>
            <a:r>
              <a:rPr i="1" spc="-10" dirty="0">
                <a:latin typeface="Chancery Uralic"/>
                <a:cs typeface="Chancery Uralic"/>
              </a:rPr>
              <a:t>стала</a:t>
            </a:r>
            <a:endParaRPr dirty="0">
              <a:latin typeface="Chancery Uralic"/>
              <a:cs typeface="Chancery Uralic"/>
            </a:endParaRPr>
          </a:p>
          <a:p>
            <a:pPr algn="ctr">
              <a:lnSpc>
                <a:spcPts val="2880"/>
              </a:lnSpc>
            </a:pPr>
            <a:r>
              <a:rPr i="1" dirty="0">
                <a:latin typeface="Chancery Uralic"/>
                <a:cs typeface="Chancery Uralic"/>
              </a:rPr>
              <a:t>організацією</a:t>
            </a:r>
            <a:r>
              <a:rPr i="1" spc="114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на</a:t>
            </a:r>
            <a:r>
              <a:rPr i="1" spc="12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засадах</a:t>
            </a:r>
            <a:r>
              <a:rPr i="1" spc="170" dirty="0">
                <a:latin typeface="Chancery Uralic"/>
                <a:cs typeface="Chancery Uralic"/>
              </a:rPr>
              <a:t> </a:t>
            </a:r>
            <a:r>
              <a:rPr i="1" spc="-10" dirty="0">
                <a:latin typeface="Chancery Uralic"/>
                <a:cs typeface="Chancery Uralic"/>
              </a:rPr>
              <a:t>регулярного</a:t>
            </a:r>
            <a:endParaRPr dirty="0">
              <a:latin typeface="Chancery Uralic"/>
              <a:cs typeface="Chancery Uralic"/>
            </a:endParaRPr>
          </a:p>
          <a:p>
            <a:pPr algn="ctr">
              <a:lnSpc>
                <a:spcPct val="100000"/>
              </a:lnSpc>
            </a:pPr>
            <a:r>
              <a:rPr i="1" dirty="0">
                <a:latin typeface="Chancery Uralic"/>
                <a:cs typeface="Chancery Uralic"/>
              </a:rPr>
              <a:t>війська.</a:t>
            </a:r>
            <a:r>
              <a:rPr i="1" spc="-7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Перші</a:t>
            </a:r>
            <a:r>
              <a:rPr i="1" spc="-8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січові</a:t>
            </a:r>
            <a:r>
              <a:rPr i="1" spc="-7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стрільці</a:t>
            </a:r>
            <a:r>
              <a:rPr i="1" spc="-45" dirty="0">
                <a:latin typeface="Chancery Uralic"/>
                <a:cs typeface="Chancery Uralic"/>
              </a:rPr>
              <a:t> </a:t>
            </a:r>
            <a:r>
              <a:rPr i="1" spc="-20" dirty="0">
                <a:latin typeface="Chancery Uralic"/>
                <a:cs typeface="Chancery Uralic"/>
              </a:rPr>
              <a:t>були</a:t>
            </a:r>
            <a:endParaRPr dirty="0">
              <a:latin typeface="Chancery Uralic"/>
              <a:cs typeface="Chancery Uralic"/>
            </a:endParaRPr>
          </a:p>
          <a:p>
            <a:pPr marL="12700" marR="5080" indent="165100">
              <a:lnSpc>
                <a:spcPct val="100000"/>
              </a:lnSpc>
              <a:spcBef>
                <a:spcPts val="5"/>
              </a:spcBef>
            </a:pPr>
            <a:r>
              <a:rPr i="1" dirty="0">
                <a:latin typeface="Chancery Uralic"/>
                <a:cs typeface="Chancery Uralic"/>
              </a:rPr>
              <a:t>сформовані</a:t>
            </a:r>
            <a:r>
              <a:rPr i="1" spc="-6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із</a:t>
            </a:r>
            <a:r>
              <a:rPr i="1" spc="-3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галичан.</a:t>
            </a:r>
            <a:r>
              <a:rPr i="1" spc="-1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Січові</a:t>
            </a:r>
            <a:r>
              <a:rPr i="1" spc="-40" dirty="0">
                <a:latin typeface="Chancery Uralic"/>
                <a:cs typeface="Chancery Uralic"/>
              </a:rPr>
              <a:t> </a:t>
            </a:r>
            <a:r>
              <a:rPr i="1" spc="-10" dirty="0">
                <a:latin typeface="Chancery Uralic"/>
                <a:cs typeface="Chancery Uralic"/>
              </a:rPr>
              <a:t>стрільці </a:t>
            </a:r>
            <a:r>
              <a:rPr i="1" dirty="0">
                <a:latin typeface="Chancery Uralic"/>
                <a:cs typeface="Chancery Uralic"/>
              </a:rPr>
              <a:t>були</a:t>
            </a:r>
            <a:r>
              <a:rPr i="1" spc="1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чудово</a:t>
            </a:r>
            <a:r>
              <a:rPr i="1" spc="3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організованим</a:t>
            </a:r>
            <a:r>
              <a:rPr i="1" spc="20" dirty="0">
                <a:latin typeface="Chancery Uralic"/>
                <a:cs typeface="Chancery Uralic"/>
              </a:rPr>
              <a:t> </a:t>
            </a:r>
            <a:r>
              <a:rPr i="1" spc="-10" dirty="0">
                <a:latin typeface="Chancery Uralic"/>
                <a:cs typeface="Chancery Uralic"/>
              </a:rPr>
              <a:t>формуванням </a:t>
            </a:r>
            <a:r>
              <a:rPr i="1" dirty="0">
                <a:latin typeface="Chancery Uralic"/>
                <a:cs typeface="Chancery Uralic"/>
              </a:rPr>
              <a:t>національно</a:t>
            </a:r>
            <a:r>
              <a:rPr i="1" spc="7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свідомих,</a:t>
            </a:r>
            <a:r>
              <a:rPr i="1" spc="1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думаючих</a:t>
            </a:r>
            <a:r>
              <a:rPr i="1" spc="55" dirty="0">
                <a:latin typeface="Chancery Uralic"/>
                <a:cs typeface="Chancery Uralic"/>
              </a:rPr>
              <a:t> </a:t>
            </a:r>
            <a:r>
              <a:rPr i="1" spc="-10" dirty="0">
                <a:latin typeface="Chancery Uralic"/>
                <a:cs typeface="Chancery Uralic"/>
              </a:rPr>
              <a:t>людей, </a:t>
            </a:r>
            <a:r>
              <a:rPr i="1" spc="-145" dirty="0">
                <a:latin typeface="Chancery Uralic"/>
                <a:cs typeface="Chancery Uralic"/>
              </a:rPr>
              <a:t>носіїв</a:t>
            </a:r>
            <a:r>
              <a:rPr i="1" spc="-2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високих</a:t>
            </a:r>
            <a:r>
              <a:rPr i="1" spc="-2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ідей</a:t>
            </a:r>
            <a:r>
              <a:rPr i="1" spc="-1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і</a:t>
            </a:r>
            <a:r>
              <a:rPr i="1" spc="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благородних</a:t>
            </a:r>
            <a:r>
              <a:rPr i="1" spc="15" dirty="0">
                <a:latin typeface="Chancery Uralic"/>
                <a:cs typeface="Chancery Uralic"/>
              </a:rPr>
              <a:t> </a:t>
            </a:r>
            <a:r>
              <a:rPr i="1" spc="-10" dirty="0">
                <a:latin typeface="Chancery Uralic"/>
                <a:cs typeface="Chancery Uralic"/>
              </a:rPr>
              <a:t>ідеалів.</a:t>
            </a:r>
            <a:endParaRPr dirty="0">
              <a:latin typeface="Chancery Uralic"/>
              <a:cs typeface="Chancery Uralic"/>
            </a:endParaRPr>
          </a:p>
          <a:p>
            <a:pPr marL="50165" marR="46990" algn="ctr">
              <a:lnSpc>
                <a:spcPct val="100000"/>
              </a:lnSpc>
              <a:spcBef>
                <a:spcPts val="5"/>
              </a:spcBef>
            </a:pPr>
            <a:r>
              <a:rPr i="1" dirty="0">
                <a:latin typeface="Chancery Uralic"/>
                <a:cs typeface="Chancery Uralic"/>
              </a:rPr>
              <a:t>Ідеологією</a:t>
            </a:r>
            <a:r>
              <a:rPr i="1" spc="-2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січових</a:t>
            </a:r>
            <a:r>
              <a:rPr i="1" spc="-4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стрільців</a:t>
            </a:r>
            <a:r>
              <a:rPr i="1" spc="-5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була</a:t>
            </a:r>
            <a:r>
              <a:rPr i="1" spc="-20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єдина</a:t>
            </a:r>
            <a:r>
              <a:rPr i="1" spc="-40" dirty="0">
                <a:latin typeface="Chancery Uralic"/>
                <a:cs typeface="Chancery Uralic"/>
              </a:rPr>
              <a:t> </a:t>
            </a:r>
            <a:r>
              <a:rPr i="1" spc="-50" dirty="0">
                <a:latin typeface="Chancery Uralic"/>
                <a:cs typeface="Chancery Uralic"/>
              </a:rPr>
              <a:t>і </a:t>
            </a:r>
            <a:r>
              <a:rPr i="1" spc="-40" dirty="0">
                <a:latin typeface="Chancery Uralic"/>
                <a:cs typeface="Chancery Uralic"/>
              </a:rPr>
              <a:t>незалежна</a:t>
            </a:r>
            <a:r>
              <a:rPr i="1" spc="25" dirty="0">
                <a:latin typeface="Chancery Uralic"/>
                <a:cs typeface="Chancery Uralic"/>
              </a:rPr>
              <a:t> </a:t>
            </a:r>
            <a:r>
              <a:rPr i="1" spc="-90" dirty="0">
                <a:latin typeface="Chancery Uralic"/>
                <a:cs typeface="Chancery Uralic"/>
              </a:rPr>
              <a:t>Україна</a:t>
            </a:r>
            <a:r>
              <a:rPr i="1" spc="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зі</a:t>
            </a:r>
            <a:r>
              <a:rPr i="1" spc="25" dirty="0">
                <a:latin typeface="Chancery Uralic"/>
                <a:cs typeface="Chancery Uralic"/>
              </a:rPr>
              <a:t> </a:t>
            </a:r>
            <a:r>
              <a:rPr i="1" dirty="0">
                <a:latin typeface="Chancery Uralic"/>
                <a:cs typeface="Chancery Uralic"/>
              </a:rPr>
              <a:t>всіма</a:t>
            </a:r>
            <a:r>
              <a:rPr i="1" spc="15" dirty="0">
                <a:latin typeface="Chancery Uralic"/>
                <a:cs typeface="Chancery Uralic"/>
              </a:rPr>
              <a:t> </a:t>
            </a:r>
            <a:r>
              <a:rPr i="1" spc="-10" dirty="0">
                <a:latin typeface="Chancery Uralic"/>
                <a:cs typeface="Chancery Uralic"/>
              </a:rPr>
              <a:t>своїми територіями</a:t>
            </a:r>
            <a:endParaRPr dirty="0">
              <a:latin typeface="Chancery Uralic"/>
              <a:cs typeface="Chancery Ural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5742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73278"/>
            <a:ext cx="191681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УПА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69621" y="1324029"/>
            <a:ext cx="5920740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 marR="382905" algn="ctr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hancery Uralic"/>
                <a:cs typeface="Chancery Uralic"/>
              </a:rPr>
              <a:t>Підпорядковуючись</a:t>
            </a:r>
            <a:r>
              <a:rPr sz="2000" i="1" spc="20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уряду</a:t>
            </a:r>
            <a:r>
              <a:rPr sz="2000" i="1" spc="150" dirty="0">
                <a:latin typeface="Chancery Uralic"/>
                <a:cs typeface="Chancery Uralic"/>
              </a:rPr>
              <a:t> </a:t>
            </a:r>
            <a:r>
              <a:rPr sz="2000" i="1" spc="-130" dirty="0">
                <a:latin typeface="Chancery Uralic"/>
                <a:cs typeface="Chancery Uralic"/>
              </a:rPr>
              <a:t>Української </a:t>
            </a:r>
            <a:r>
              <a:rPr sz="2000" i="1" spc="-95" dirty="0">
                <a:latin typeface="Chancery Uralic"/>
                <a:cs typeface="Chancery Uralic"/>
              </a:rPr>
              <a:t>Народної</a:t>
            </a:r>
            <a:r>
              <a:rPr sz="2000" i="1" spc="-45" dirty="0">
                <a:latin typeface="Chancery Uralic"/>
                <a:cs typeface="Chancery Uralic"/>
              </a:rPr>
              <a:t> </a:t>
            </a:r>
            <a:r>
              <a:rPr sz="2000" i="1" spc="-10" dirty="0">
                <a:latin typeface="Chancery Uralic"/>
                <a:cs typeface="Chancery Uralic"/>
              </a:rPr>
              <a:t>Республіки,</a:t>
            </a:r>
            <a:r>
              <a:rPr sz="2000" i="1" spc="-55" dirty="0">
                <a:latin typeface="Chancery Uralic"/>
                <a:cs typeface="Chancery Uralic"/>
              </a:rPr>
              <a:t> </a:t>
            </a:r>
            <a:r>
              <a:rPr sz="2000" i="1" spc="-10" dirty="0">
                <a:latin typeface="Chancery Uralic"/>
                <a:cs typeface="Chancery Uralic"/>
              </a:rPr>
              <a:t>Українська </a:t>
            </a:r>
            <a:r>
              <a:rPr sz="2000" i="1" dirty="0">
                <a:latin typeface="Chancery Uralic"/>
                <a:cs typeface="Chancery Uralic"/>
              </a:rPr>
              <a:t>Повстанська</a:t>
            </a:r>
            <a:r>
              <a:rPr sz="2000" i="1" spc="55" dirty="0">
                <a:latin typeface="Chancery Uralic"/>
                <a:cs typeface="Chancery Uralic"/>
              </a:rPr>
              <a:t> </a:t>
            </a:r>
            <a:r>
              <a:rPr sz="2000" i="1" spc="60" dirty="0">
                <a:latin typeface="Chancery Uralic"/>
                <a:cs typeface="Chancery Uralic"/>
              </a:rPr>
              <a:t>Армія</a:t>
            </a:r>
            <a:r>
              <a:rPr sz="2000" i="1" spc="4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боролась</a:t>
            </a:r>
            <a:r>
              <a:rPr sz="2000" i="1" spc="80" dirty="0">
                <a:latin typeface="Chancery Uralic"/>
                <a:cs typeface="Chancery Uralic"/>
              </a:rPr>
              <a:t> </a:t>
            </a:r>
            <a:r>
              <a:rPr sz="2000" i="1" spc="-10" dirty="0">
                <a:latin typeface="Chancery Uralic"/>
                <a:cs typeface="Chancery Uralic"/>
              </a:rPr>
              <a:t>проти</a:t>
            </a:r>
            <a:endParaRPr sz="2000" dirty="0">
              <a:latin typeface="Chancery Uralic"/>
              <a:cs typeface="Chancery Uralic"/>
            </a:endParaRPr>
          </a:p>
          <a:p>
            <a:pPr marL="212725" marR="202565" algn="ctr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latin typeface="Chancery Uralic"/>
                <a:cs typeface="Chancery Uralic"/>
              </a:rPr>
              <a:t>радянських</a:t>
            </a:r>
            <a:r>
              <a:rPr sz="2000" i="1" spc="10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і</a:t>
            </a:r>
            <a:r>
              <a:rPr sz="2000" i="1" spc="10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німецьких</a:t>
            </a:r>
            <a:r>
              <a:rPr sz="2000" i="1" spc="12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військ.</a:t>
            </a:r>
            <a:r>
              <a:rPr sz="2000" i="1" spc="9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УПА,</a:t>
            </a:r>
            <a:r>
              <a:rPr sz="2000" i="1" spc="60" dirty="0">
                <a:latin typeface="Chancery Uralic"/>
                <a:cs typeface="Chancery Uralic"/>
              </a:rPr>
              <a:t> </a:t>
            </a:r>
            <a:r>
              <a:rPr sz="2000" i="1" spc="25" dirty="0">
                <a:latin typeface="Chancery Uralic"/>
                <a:cs typeface="Chancery Uralic"/>
              </a:rPr>
              <a:t>яка </a:t>
            </a:r>
            <a:r>
              <a:rPr sz="2000" i="1" dirty="0">
                <a:latin typeface="Chancery Uralic"/>
                <a:cs typeface="Chancery Uralic"/>
              </a:rPr>
              <a:t>була</a:t>
            </a:r>
            <a:r>
              <a:rPr sz="2000" i="1" spc="8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партизанським</a:t>
            </a:r>
            <a:r>
              <a:rPr sz="2000" i="1" spc="80" dirty="0">
                <a:latin typeface="Chancery Uralic"/>
                <a:cs typeface="Chancery Uralic"/>
              </a:rPr>
              <a:t> </a:t>
            </a:r>
            <a:r>
              <a:rPr sz="2000" i="1" spc="-10" dirty="0">
                <a:latin typeface="Chancery Uralic"/>
                <a:cs typeface="Chancery Uralic"/>
              </a:rPr>
              <a:t>формуванням,</a:t>
            </a:r>
            <a:endParaRPr sz="2000" dirty="0">
              <a:latin typeface="Chancery Uralic"/>
              <a:cs typeface="Chancery Uralic"/>
            </a:endParaRPr>
          </a:p>
          <a:p>
            <a:pPr marL="19685" marR="5080" indent="-2540" algn="just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latin typeface="Chancery Uralic"/>
                <a:cs typeface="Chancery Uralic"/>
              </a:rPr>
              <a:t>ділилась</a:t>
            </a:r>
            <a:r>
              <a:rPr sz="2000" i="1" spc="-1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на</a:t>
            </a:r>
            <a:r>
              <a:rPr sz="2000" i="1" spc="-1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4</a:t>
            </a:r>
            <a:r>
              <a:rPr sz="2000" i="1" spc="-1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групи</a:t>
            </a:r>
            <a:r>
              <a:rPr sz="2000" i="1" spc="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–</a:t>
            </a:r>
            <a:r>
              <a:rPr sz="2000" i="1" spc="-35" dirty="0">
                <a:latin typeface="Chancery Uralic"/>
                <a:cs typeface="Chancery Uralic"/>
              </a:rPr>
              <a:t> </a:t>
            </a:r>
            <a:r>
              <a:rPr sz="2000" i="1" spc="-20" dirty="0">
                <a:latin typeface="Chancery Uralic"/>
                <a:cs typeface="Chancery Uralic"/>
              </a:rPr>
              <a:t>Північ,</a:t>
            </a:r>
            <a:r>
              <a:rPr sz="2000" i="1" spc="-1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Південь,</a:t>
            </a:r>
            <a:r>
              <a:rPr sz="2000" i="1" spc="-10" dirty="0">
                <a:latin typeface="Chancery Uralic"/>
                <a:cs typeface="Chancery Uralic"/>
              </a:rPr>
              <a:t> Захід, </a:t>
            </a:r>
            <a:r>
              <a:rPr sz="2000" i="1" dirty="0">
                <a:latin typeface="Chancery Uralic"/>
                <a:cs typeface="Chancery Uralic"/>
              </a:rPr>
              <a:t>Схід</a:t>
            </a:r>
            <a:r>
              <a:rPr sz="2000" i="1" spc="-45" dirty="0">
                <a:latin typeface="Chancery Uralic"/>
                <a:cs typeface="Chancery Uralic"/>
              </a:rPr>
              <a:t> </a:t>
            </a:r>
            <a:r>
              <a:rPr sz="2000" i="1" spc="-110" dirty="0">
                <a:latin typeface="Chancery Uralic"/>
                <a:cs typeface="Chancery Uralic"/>
              </a:rPr>
              <a:t>(дуже</a:t>
            </a:r>
            <a:r>
              <a:rPr sz="2000" i="1" spc="-1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малочисельна).</a:t>
            </a:r>
            <a:r>
              <a:rPr sz="2000" i="1" spc="-20" dirty="0">
                <a:latin typeface="Chancery Uralic"/>
                <a:cs typeface="Chancery Uralic"/>
              </a:rPr>
              <a:t> Це</a:t>
            </a:r>
            <a:r>
              <a:rPr sz="2000" i="1" spc="-3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була</a:t>
            </a:r>
            <a:r>
              <a:rPr sz="2000" i="1" spc="-20" dirty="0">
                <a:latin typeface="Chancery Uralic"/>
                <a:cs typeface="Chancery Uralic"/>
              </a:rPr>
              <a:t> </a:t>
            </a:r>
            <a:r>
              <a:rPr sz="2000" i="1" spc="-10" dirty="0">
                <a:latin typeface="Chancery Uralic"/>
                <a:cs typeface="Chancery Uralic"/>
              </a:rPr>
              <a:t>кавалерія </a:t>
            </a:r>
            <a:r>
              <a:rPr sz="2000" i="1" dirty="0">
                <a:latin typeface="Chancery Uralic"/>
                <a:cs typeface="Chancery Uralic"/>
              </a:rPr>
              <a:t>та</a:t>
            </a:r>
            <a:r>
              <a:rPr sz="2000" i="1" spc="2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артилерійські</a:t>
            </a:r>
            <a:r>
              <a:rPr sz="2000" i="1" spc="3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загони.</a:t>
            </a:r>
            <a:r>
              <a:rPr sz="2000" i="1" spc="2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Хоч</a:t>
            </a:r>
            <a:r>
              <a:rPr sz="2000" i="1" spc="3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солдати</a:t>
            </a:r>
            <a:r>
              <a:rPr sz="2000" i="1" spc="25" dirty="0">
                <a:latin typeface="Chancery Uralic"/>
                <a:cs typeface="Chancery Uralic"/>
              </a:rPr>
              <a:t> </a:t>
            </a:r>
            <a:r>
              <a:rPr sz="2000" i="1" spc="-25" dirty="0">
                <a:latin typeface="Chancery Uralic"/>
                <a:cs typeface="Chancery Uralic"/>
              </a:rPr>
              <a:t>УПА </a:t>
            </a:r>
            <a:r>
              <a:rPr sz="2000" i="1" dirty="0">
                <a:latin typeface="Chancery Uralic"/>
                <a:cs typeface="Chancery Uralic"/>
              </a:rPr>
              <a:t>не</a:t>
            </a:r>
            <a:r>
              <a:rPr sz="2000" i="1" spc="15" dirty="0">
                <a:latin typeface="Chancery Uralic"/>
                <a:cs typeface="Chancery Uralic"/>
              </a:rPr>
              <a:t> </a:t>
            </a:r>
            <a:r>
              <a:rPr sz="2000" i="1" spc="-10" dirty="0">
                <a:latin typeface="Chancery Uralic"/>
                <a:cs typeface="Chancery Uralic"/>
              </a:rPr>
              <a:t>володіли</a:t>
            </a:r>
            <a:r>
              <a:rPr sz="2000" i="1" spc="2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достатнім</a:t>
            </a:r>
            <a:r>
              <a:rPr sz="2000" i="1" spc="-5" dirty="0">
                <a:latin typeface="Chancery Uralic"/>
                <a:cs typeface="Chancery Uralic"/>
              </a:rPr>
              <a:t> </a:t>
            </a:r>
            <a:r>
              <a:rPr sz="2000" i="1" spc="45" dirty="0">
                <a:latin typeface="Chancery Uralic"/>
                <a:cs typeface="Chancery Uralic"/>
              </a:rPr>
              <a:t>запасом</a:t>
            </a:r>
            <a:r>
              <a:rPr sz="2000" i="1" spc="10" dirty="0">
                <a:latin typeface="Chancery Uralic"/>
                <a:cs typeface="Chancery Uralic"/>
              </a:rPr>
              <a:t> </a:t>
            </a:r>
            <a:r>
              <a:rPr sz="2000" i="1" spc="-10" dirty="0">
                <a:latin typeface="Chancery Uralic"/>
                <a:cs typeface="Chancery Uralic"/>
              </a:rPr>
              <a:t>озброєння,</a:t>
            </a:r>
            <a:endParaRPr sz="2000" dirty="0">
              <a:latin typeface="Chancery Uralic"/>
              <a:cs typeface="Chancery Uralic"/>
            </a:endParaRPr>
          </a:p>
          <a:p>
            <a:pPr marL="647065" marR="630555" indent="3175" algn="ctr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latin typeface="Chancery Uralic"/>
                <a:cs typeface="Chancery Uralic"/>
              </a:rPr>
              <a:t>вони</a:t>
            </a:r>
            <a:r>
              <a:rPr sz="2000" i="1" spc="1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все</a:t>
            </a:r>
            <a:r>
              <a:rPr sz="2000" i="1" spc="10" dirty="0">
                <a:latin typeface="Chancery Uralic"/>
                <a:cs typeface="Chancery Uralic"/>
              </a:rPr>
              <a:t> </a:t>
            </a:r>
            <a:r>
              <a:rPr sz="2000" i="1" spc="-545" dirty="0">
                <a:latin typeface="Chancery Uralic"/>
                <a:cs typeface="Chancery Uralic"/>
              </a:rPr>
              <a:t>ж</a:t>
            </a:r>
            <a:r>
              <a:rPr sz="2000" i="1" spc="1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мали</a:t>
            </a:r>
            <a:r>
              <a:rPr sz="2000" i="1" spc="-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хорошу</a:t>
            </a:r>
            <a:r>
              <a:rPr sz="2000" i="1" spc="10" dirty="0">
                <a:latin typeface="Chancery Uralic"/>
                <a:cs typeface="Chancery Uralic"/>
              </a:rPr>
              <a:t> </a:t>
            </a:r>
            <a:r>
              <a:rPr sz="2000" i="1" spc="-10" dirty="0">
                <a:latin typeface="Chancery Uralic"/>
                <a:cs typeface="Chancery Uralic"/>
              </a:rPr>
              <a:t>військову </a:t>
            </a:r>
            <a:r>
              <a:rPr sz="2000" i="1" dirty="0">
                <a:latin typeface="Chancery Uralic"/>
                <a:cs typeface="Chancery Uralic"/>
              </a:rPr>
              <a:t>підготовку.</a:t>
            </a:r>
            <a:r>
              <a:rPr sz="2000" i="1" spc="-105" dirty="0">
                <a:latin typeface="Chancery Uralic"/>
                <a:cs typeface="Chancery Uralic"/>
              </a:rPr>
              <a:t> </a:t>
            </a:r>
            <a:r>
              <a:rPr sz="2000" i="1" spc="-50" dirty="0">
                <a:latin typeface="Chancery Uralic"/>
                <a:cs typeface="Chancery Uralic"/>
              </a:rPr>
              <a:t>Ці</a:t>
            </a:r>
            <a:r>
              <a:rPr sz="2000" i="1" spc="-10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хлопці</a:t>
            </a:r>
            <a:r>
              <a:rPr sz="2000" i="1" spc="-105" dirty="0">
                <a:latin typeface="Chancery Uralic"/>
                <a:cs typeface="Chancery Uralic"/>
              </a:rPr>
              <a:t> </a:t>
            </a:r>
            <a:r>
              <a:rPr sz="2000" i="1" spc="-10" dirty="0">
                <a:latin typeface="Chancery Uralic"/>
                <a:cs typeface="Chancery Uralic"/>
              </a:rPr>
              <a:t>відзначались</a:t>
            </a:r>
            <a:endParaRPr sz="2000" dirty="0">
              <a:latin typeface="Chancery Uralic"/>
              <a:cs typeface="Chancery Uralic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i="1" dirty="0">
                <a:latin typeface="Chancery Uralic"/>
                <a:cs typeface="Chancery Uralic"/>
              </a:rPr>
              <a:t>надзвичайно</a:t>
            </a:r>
            <a:r>
              <a:rPr sz="2000" i="1" spc="5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сильним патріотичним</a:t>
            </a:r>
            <a:r>
              <a:rPr sz="2000" i="1" spc="20" dirty="0">
                <a:latin typeface="Chancery Uralic"/>
                <a:cs typeface="Chancery Uralic"/>
              </a:rPr>
              <a:t> </a:t>
            </a:r>
            <a:r>
              <a:rPr sz="2000" i="1" spc="-10" dirty="0">
                <a:latin typeface="Chancery Uralic"/>
                <a:cs typeface="Chancery Uralic"/>
              </a:rPr>
              <a:t>духом, </a:t>
            </a:r>
            <a:r>
              <a:rPr sz="2000" i="1" dirty="0">
                <a:latin typeface="Chancery Uralic"/>
                <a:cs typeface="Chancery Uralic"/>
              </a:rPr>
              <a:t>вірою</a:t>
            </a:r>
            <a:r>
              <a:rPr sz="2000" i="1" spc="3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в</a:t>
            </a:r>
            <a:r>
              <a:rPr sz="2000" i="1" spc="35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ідею</a:t>
            </a:r>
            <a:r>
              <a:rPr sz="2000" i="1" spc="10" dirty="0">
                <a:latin typeface="Chancery Uralic"/>
                <a:cs typeface="Chancery Uralic"/>
              </a:rPr>
              <a:t> </a:t>
            </a:r>
            <a:r>
              <a:rPr sz="2000" i="1" spc="-165" dirty="0">
                <a:latin typeface="Chancery Uralic"/>
                <a:cs typeface="Chancery Uralic"/>
              </a:rPr>
              <a:t>української</a:t>
            </a:r>
            <a:r>
              <a:rPr sz="2000" i="1" spc="3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соборності,</a:t>
            </a:r>
            <a:r>
              <a:rPr sz="2000" i="1" spc="15" dirty="0">
                <a:latin typeface="Chancery Uralic"/>
                <a:cs typeface="Chancery Uralic"/>
              </a:rPr>
              <a:t> </a:t>
            </a:r>
            <a:r>
              <a:rPr sz="2000" i="1" spc="-265" dirty="0">
                <a:latin typeface="Chancery Uralic"/>
                <a:cs typeface="Chancery Uralic"/>
              </a:rPr>
              <a:t>аж</a:t>
            </a:r>
            <a:r>
              <a:rPr sz="2000" i="1" spc="15" dirty="0">
                <a:latin typeface="Chancery Uralic"/>
                <a:cs typeface="Chancery Uralic"/>
              </a:rPr>
              <a:t> </a:t>
            </a:r>
            <a:r>
              <a:rPr sz="2000" i="1" spc="-25" dirty="0">
                <a:latin typeface="Chancery Uralic"/>
                <a:cs typeface="Chancery Uralic"/>
              </a:rPr>
              <a:t>до</a:t>
            </a:r>
            <a:endParaRPr sz="2000" dirty="0">
              <a:latin typeface="Chancery Uralic"/>
              <a:cs typeface="Chancery Uralic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latin typeface="Chancery Uralic"/>
                <a:cs typeface="Chancery Uralic"/>
              </a:rPr>
              <a:t>готовності</a:t>
            </a:r>
            <a:r>
              <a:rPr sz="2000" i="1" spc="35" dirty="0">
                <a:latin typeface="Chancery Uralic"/>
                <a:cs typeface="Chancery Uralic"/>
              </a:rPr>
              <a:t> </a:t>
            </a:r>
            <a:r>
              <a:rPr sz="2000" i="1" spc="-35" dirty="0">
                <a:latin typeface="Chancery Uralic"/>
                <a:cs typeface="Chancery Uralic"/>
              </a:rPr>
              <a:t>самопожертви</a:t>
            </a:r>
            <a:r>
              <a:rPr sz="2000" i="1" spc="20" dirty="0">
                <a:latin typeface="Chancery Uralic"/>
                <a:cs typeface="Chancery Uralic"/>
              </a:rPr>
              <a:t> </a:t>
            </a:r>
            <a:r>
              <a:rPr sz="2000" i="1" dirty="0">
                <a:latin typeface="Chancery Uralic"/>
                <a:cs typeface="Chancery Uralic"/>
              </a:rPr>
              <a:t>заради</a:t>
            </a:r>
            <a:r>
              <a:rPr sz="2000" i="1" spc="55" dirty="0">
                <a:latin typeface="Chancery Uralic"/>
                <a:cs typeface="Chancery Uralic"/>
              </a:rPr>
              <a:t> </a:t>
            </a:r>
            <a:r>
              <a:rPr sz="2000" i="1" spc="-20" dirty="0">
                <a:latin typeface="Chancery Uralic"/>
                <a:cs typeface="Chancery Uralic"/>
              </a:rPr>
              <a:t>неї.</a:t>
            </a:r>
            <a:endParaRPr sz="2800" dirty="0">
              <a:latin typeface="Chancery Uralic"/>
              <a:cs typeface="Chancery Ural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1400" y="111759"/>
            <a:ext cx="2926079" cy="67462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456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Chancery Uralic</vt:lpstr>
      <vt:lpstr>Roboto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Скіфські воїни</vt:lpstr>
      <vt:lpstr>Дружинники Київської Русі</vt:lpstr>
      <vt:lpstr>Козаки</vt:lpstr>
      <vt:lpstr>Опришки</vt:lpstr>
      <vt:lpstr>Січові стрільці</vt:lpstr>
      <vt:lpstr>УПА</vt:lpstr>
      <vt:lpstr>Самооборона, «укропи», кіборги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RePack by Diakov</cp:lastModifiedBy>
  <cp:revision>1</cp:revision>
  <dcterms:created xsi:type="dcterms:W3CDTF">2024-09-30T09:17:30Z</dcterms:created>
  <dcterms:modified xsi:type="dcterms:W3CDTF">2024-09-30T09:22:23Z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2024-09-30T00:00:00Z</vt:filetime>
  </property>
  <property fmtid="{D5CDD505-2E9C-101B-9397-08002B2CF9AE}" pid="5" name="Producer">
    <vt:lpwstr>3-Heights(TM) PDF Security Shell 4.8.25.2 (http://www.pdf-tools.com)</vt:lpwstr>
  </property>
</Properties>
</file>